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3" r:id="rId2"/>
    <p:sldId id="256" r:id="rId3"/>
    <p:sldId id="257" r:id="rId4"/>
    <p:sldId id="258" r:id="rId5"/>
    <p:sldId id="259" r:id="rId6"/>
    <p:sldId id="260" r:id="rId7"/>
    <p:sldId id="290" r:id="rId8"/>
    <p:sldId id="291" r:id="rId9"/>
    <p:sldId id="292" r:id="rId10"/>
    <p:sldId id="293" r:id="rId11"/>
    <p:sldId id="289" r:id="rId12"/>
    <p:sldId id="294" r:id="rId13"/>
    <p:sldId id="264" r:id="rId14"/>
    <p:sldId id="265" r:id="rId15"/>
    <p:sldId id="273" r:id="rId16"/>
    <p:sldId id="288" r:id="rId17"/>
    <p:sldId id="266" r:id="rId18"/>
    <p:sldId id="274" r:id="rId19"/>
    <p:sldId id="267" r:id="rId20"/>
    <p:sldId id="275" r:id="rId21"/>
    <p:sldId id="269" r:id="rId22"/>
    <p:sldId id="276" r:id="rId23"/>
    <p:sldId id="270" r:id="rId24"/>
    <p:sldId id="277" r:id="rId25"/>
    <p:sldId id="271" r:id="rId26"/>
    <p:sldId id="278" r:id="rId27"/>
    <p:sldId id="272" r:id="rId28"/>
    <p:sldId id="280" r:id="rId29"/>
    <p:sldId id="279" r:id="rId30"/>
    <p:sldId id="268" r:id="rId31"/>
    <p:sldId id="281" r:id="rId32"/>
    <p:sldId id="285" r:id="rId33"/>
    <p:sldId id="286" r:id="rId34"/>
    <p:sldId id="284" r:id="rId35"/>
    <p:sldId id="287" r:id="rId3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80" d="100"/>
          <a:sy n="80" d="100"/>
        </p:scale>
        <p:origin x="-1086" y="3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38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6B50F-93B1-45CC-96B5-C808C42DACF3}" type="datetimeFigureOut">
              <a:rPr lang="es-ES" smtClean="0"/>
              <a:pPr/>
              <a:t>08/11/2012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81ECD-882D-4875-8EB1-746CF57934D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Human-centered</a:t>
            </a:r>
            <a:r>
              <a:rPr lang="es-ES" dirty="0" smtClean="0"/>
              <a:t> </a:t>
            </a:r>
            <a:r>
              <a:rPr lang="es-ES" dirty="0" smtClean="0">
                <a:sym typeface="Wingdings" pitchFamily="2" charset="2"/>
              </a:rPr>
              <a:t> </a:t>
            </a:r>
            <a:r>
              <a:rPr lang="es-ES" dirty="0" smtClean="0"/>
              <a:t>donde la creatividad y experiencia del analista juegan un rol fundamental 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4</a:t>
            </a:fld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13</a:t>
            </a:fld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14</a:t>
            </a:fld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15</a:t>
            </a:fld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16</a:t>
            </a:fld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17</a:t>
            </a:fld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18</a:t>
            </a:fld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19</a:t>
            </a:fld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20</a:t>
            </a:fld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21</a:t>
            </a:fld>
            <a:endParaRPr 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22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Resultados</a:t>
            </a:r>
            <a:r>
              <a:rPr lang="es-ES" baseline="0" dirty="0" smtClean="0"/>
              <a:t> de estudios anteriores</a:t>
            </a:r>
            <a:r>
              <a:rPr lang="es-ES" dirty="0" smtClean="0"/>
              <a:t> </a:t>
            </a:r>
            <a:r>
              <a:rPr lang="es-ES" dirty="0" smtClean="0">
                <a:sym typeface="Wingdings" pitchFamily="2" charset="2"/>
              </a:rPr>
              <a:t> Además, cuando</a:t>
            </a:r>
            <a:r>
              <a:rPr lang="es-ES" baseline="0" dirty="0" smtClean="0">
                <a:sym typeface="Wingdings" pitchFamily="2" charset="2"/>
              </a:rPr>
              <a:t> se realizó la Minería de Datos con las técnicas de </a:t>
            </a:r>
            <a:r>
              <a:rPr lang="es-ES" baseline="0" dirty="0" err="1" smtClean="0">
                <a:sym typeface="Wingdings" pitchFamily="2" charset="2"/>
              </a:rPr>
              <a:t>clustering</a:t>
            </a:r>
            <a:r>
              <a:rPr lang="es-ES" baseline="0" dirty="0" smtClean="0">
                <a:sym typeface="Wingdings" pitchFamily="2" charset="2"/>
              </a:rPr>
              <a:t> jerárquico, se hizo evidente que para representar correctamente las distancias entre haplotipos en un gráfico, este debía ser una red.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5</a:t>
            </a:fld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23</a:t>
            </a:fld>
            <a:endParaRPr lang="es-E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24</a:t>
            </a:fld>
            <a:endParaRPr lang="es-E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25</a:t>
            </a:fld>
            <a:endParaRPr lang="es-E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26</a:t>
            </a:fld>
            <a:endParaRPr lang="es-E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27</a:t>
            </a:fld>
            <a:endParaRPr lang="es-E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28</a:t>
            </a:fld>
            <a:endParaRPr lang="es-E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29</a:t>
            </a:fld>
            <a:endParaRPr lang="es-E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30</a:t>
            </a:fld>
            <a:endParaRPr lang="es-E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31</a:t>
            </a:fld>
            <a:endParaRPr lang="es-E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32</a:t>
            </a:fld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s-AR" dirty="0" smtClean="0"/>
              <a:t>Físicos, biológicos y sociales: Redes</a:t>
            </a:r>
            <a:r>
              <a:rPr lang="es-AR" baseline="0" dirty="0" smtClean="0"/>
              <a:t> de: expresión génica, metabólicas, de </a:t>
            </a:r>
            <a:r>
              <a:rPr lang="es-AR" baseline="0" dirty="0" err="1" smtClean="0"/>
              <a:t>evoución</a:t>
            </a:r>
            <a:r>
              <a:rPr lang="es-AR" baseline="0" dirty="0" smtClean="0"/>
              <a:t>, de comunicaciones, de distribución de energía, de amigos, de parientes, de conexiones (links) entre sitios de Internet, económicas, </a:t>
            </a:r>
            <a:r>
              <a:rPr lang="es-AR" baseline="0" dirty="0" err="1" smtClean="0"/>
              <a:t>etc</a:t>
            </a:r>
            <a:r>
              <a:rPr lang="es-AR" baseline="0" dirty="0" smtClean="0"/>
              <a:t>…</a:t>
            </a:r>
          </a:p>
          <a:p>
            <a:pPr marL="228600" indent="-228600">
              <a:buAutoNum type="arabicParenR"/>
            </a:pPr>
            <a:r>
              <a:rPr lang="es-AR" baseline="0" dirty="0" smtClean="0"/>
              <a:t>Topologías: Regular, </a:t>
            </a:r>
            <a:r>
              <a:rPr lang="es-AR" baseline="0" dirty="0" err="1" smtClean="0"/>
              <a:t>Random</a:t>
            </a:r>
            <a:r>
              <a:rPr lang="es-AR" baseline="0" dirty="0" smtClean="0"/>
              <a:t>, Small-</a:t>
            </a:r>
            <a:r>
              <a:rPr lang="es-AR" baseline="0" dirty="0" err="1" smtClean="0"/>
              <a:t>World</a:t>
            </a:r>
            <a:r>
              <a:rPr lang="es-AR" baseline="0" dirty="0" smtClean="0"/>
              <a:t>, Libre de escala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6</a:t>
            </a:fld>
            <a:endParaRPr lang="es-E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33</a:t>
            </a:fld>
            <a:endParaRPr lang="es-E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34</a:t>
            </a:fld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s-AR" dirty="0" smtClean="0"/>
              <a:t>Físicos, biológicos y sociales: Redes</a:t>
            </a:r>
            <a:r>
              <a:rPr lang="es-AR" baseline="0" dirty="0" smtClean="0"/>
              <a:t> de: expresión génica, metabólicas, de </a:t>
            </a:r>
            <a:r>
              <a:rPr lang="es-AR" baseline="0" dirty="0" smtClean="0"/>
              <a:t>evolución</a:t>
            </a:r>
            <a:r>
              <a:rPr lang="es-AR" baseline="0" dirty="0" smtClean="0"/>
              <a:t>, de comunicaciones, de distribución de energía, de amigos, de parientes, de conexiones (links) entre sitios de Internet, económicas, </a:t>
            </a:r>
            <a:r>
              <a:rPr lang="es-AR" baseline="0" dirty="0" err="1" smtClean="0"/>
              <a:t>etc</a:t>
            </a:r>
            <a:r>
              <a:rPr lang="es-AR" baseline="0" dirty="0" smtClean="0"/>
              <a:t>…</a:t>
            </a:r>
          </a:p>
          <a:p>
            <a:pPr marL="228600" indent="-228600">
              <a:buAutoNum type="arabicParenR"/>
            </a:pPr>
            <a:r>
              <a:rPr lang="es-AR" baseline="0" dirty="0" smtClean="0"/>
              <a:t>Topologías: Regular, </a:t>
            </a:r>
            <a:r>
              <a:rPr lang="es-AR" baseline="0" dirty="0" err="1" smtClean="0"/>
              <a:t>Random</a:t>
            </a:r>
            <a:r>
              <a:rPr lang="es-AR" baseline="0" dirty="0" smtClean="0"/>
              <a:t>, Small-</a:t>
            </a:r>
            <a:r>
              <a:rPr lang="es-AR" baseline="0" dirty="0" err="1" smtClean="0"/>
              <a:t>World</a:t>
            </a:r>
            <a:r>
              <a:rPr lang="es-AR" baseline="0" dirty="0" smtClean="0"/>
              <a:t>, Libre de escala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7</a:t>
            </a:fld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s-AR" dirty="0" smtClean="0"/>
              <a:t>Físicos, biológicos y sociales: Redes</a:t>
            </a:r>
            <a:r>
              <a:rPr lang="es-AR" baseline="0" dirty="0" smtClean="0"/>
              <a:t> de: expresión génica, metabólicas, de </a:t>
            </a:r>
            <a:r>
              <a:rPr lang="es-AR" baseline="0" dirty="0" err="1" smtClean="0"/>
              <a:t>evoución</a:t>
            </a:r>
            <a:r>
              <a:rPr lang="es-AR" baseline="0" dirty="0" smtClean="0"/>
              <a:t>, de comunicaciones, de distribución de energía, de amigos, de parientes, de conexiones (links) entre sitios de Internet, económicas, </a:t>
            </a:r>
            <a:r>
              <a:rPr lang="es-AR" baseline="0" dirty="0" err="1" smtClean="0"/>
              <a:t>etc</a:t>
            </a:r>
            <a:r>
              <a:rPr lang="es-AR" baseline="0" dirty="0" smtClean="0"/>
              <a:t>…</a:t>
            </a:r>
          </a:p>
          <a:p>
            <a:pPr marL="228600" indent="-228600">
              <a:buAutoNum type="arabicParenR"/>
            </a:pPr>
            <a:r>
              <a:rPr lang="es-AR" baseline="0" dirty="0" smtClean="0"/>
              <a:t>Topologías: Regular, </a:t>
            </a:r>
            <a:r>
              <a:rPr lang="es-AR" baseline="0" dirty="0" err="1" smtClean="0"/>
              <a:t>Random</a:t>
            </a:r>
            <a:r>
              <a:rPr lang="es-AR" baseline="0" dirty="0" smtClean="0"/>
              <a:t>, Small-</a:t>
            </a:r>
            <a:r>
              <a:rPr lang="es-AR" baseline="0" dirty="0" err="1" smtClean="0"/>
              <a:t>World</a:t>
            </a:r>
            <a:r>
              <a:rPr lang="es-AR" baseline="0" dirty="0" smtClean="0"/>
              <a:t>, Libre de escala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8</a:t>
            </a:fld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s-AR" dirty="0" smtClean="0"/>
              <a:t>Físicos, biológicos y sociales: Redes</a:t>
            </a:r>
            <a:r>
              <a:rPr lang="es-AR" baseline="0" dirty="0" smtClean="0"/>
              <a:t> de: expresión génica, metabólicas, de </a:t>
            </a:r>
            <a:r>
              <a:rPr lang="es-AR" baseline="0" dirty="0" err="1" smtClean="0"/>
              <a:t>evoución</a:t>
            </a:r>
            <a:r>
              <a:rPr lang="es-AR" baseline="0" dirty="0" smtClean="0"/>
              <a:t>, de comunicaciones, de distribución de energía, de amigos, de parientes, de conexiones (links) entre sitios de Internet, económicas, </a:t>
            </a:r>
            <a:r>
              <a:rPr lang="es-AR" baseline="0" dirty="0" err="1" smtClean="0"/>
              <a:t>etc</a:t>
            </a:r>
            <a:r>
              <a:rPr lang="es-AR" baseline="0" dirty="0" smtClean="0"/>
              <a:t>…</a:t>
            </a:r>
          </a:p>
          <a:p>
            <a:pPr marL="228600" indent="-228600">
              <a:buAutoNum type="arabicParenR"/>
            </a:pPr>
            <a:r>
              <a:rPr lang="es-AR" baseline="0" dirty="0" smtClean="0"/>
              <a:t>Topologías: Regular, </a:t>
            </a:r>
            <a:r>
              <a:rPr lang="es-AR" baseline="0" dirty="0" err="1" smtClean="0"/>
              <a:t>Random</a:t>
            </a:r>
            <a:r>
              <a:rPr lang="es-AR" baseline="0" dirty="0" smtClean="0"/>
              <a:t>, Small-</a:t>
            </a:r>
            <a:r>
              <a:rPr lang="es-AR" baseline="0" dirty="0" err="1" smtClean="0"/>
              <a:t>World</a:t>
            </a:r>
            <a:r>
              <a:rPr lang="es-AR" baseline="0" dirty="0" smtClean="0"/>
              <a:t>, Libre de escala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9</a:t>
            </a:fld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s-AR" dirty="0" smtClean="0"/>
              <a:t>Físicos, biológicos y sociales: Redes</a:t>
            </a:r>
            <a:r>
              <a:rPr lang="es-AR" baseline="0" dirty="0" smtClean="0"/>
              <a:t> de: expresión génica, metabólicas, de </a:t>
            </a:r>
            <a:r>
              <a:rPr lang="es-AR" baseline="0" dirty="0" err="1" smtClean="0"/>
              <a:t>evoución</a:t>
            </a:r>
            <a:r>
              <a:rPr lang="es-AR" baseline="0" dirty="0" smtClean="0"/>
              <a:t>, de comunicaciones, de distribución de energía, de amigos, de parientes, de conexiones (links) entre sitios de Internet, económicas, </a:t>
            </a:r>
            <a:r>
              <a:rPr lang="es-AR" baseline="0" dirty="0" err="1" smtClean="0"/>
              <a:t>etc</a:t>
            </a:r>
            <a:r>
              <a:rPr lang="es-AR" baseline="0" dirty="0" smtClean="0"/>
              <a:t>…</a:t>
            </a:r>
          </a:p>
          <a:p>
            <a:pPr marL="228600" indent="-228600">
              <a:buAutoNum type="arabicParenR"/>
            </a:pPr>
            <a:r>
              <a:rPr lang="es-AR" baseline="0" dirty="0" smtClean="0"/>
              <a:t>Topologías: Regular, </a:t>
            </a:r>
            <a:r>
              <a:rPr lang="es-AR" baseline="0" dirty="0" err="1" smtClean="0"/>
              <a:t>Random</a:t>
            </a:r>
            <a:r>
              <a:rPr lang="es-AR" baseline="0" dirty="0" smtClean="0"/>
              <a:t>, Small-</a:t>
            </a:r>
            <a:r>
              <a:rPr lang="es-AR" baseline="0" dirty="0" err="1" smtClean="0"/>
              <a:t>World</a:t>
            </a:r>
            <a:r>
              <a:rPr lang="es-AR" baseline="0" dirty="0" smtClean="0"/>
              <a:t>, Libre de escala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10</a:t>
            </a:fld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s-AR" dirty="0" smtClean="0"/>
              <a:t>Físicos, biológicos y sociales: Redes</a:t>
            </a:r>
            <a:r>
              <a:rPr lang="es-AR" baseline="0" dirty="0" smtClean="0"/>
              <a:t> de: expresión génica, metabólicas, de </a:t>
            </a:r>
            <a:r>
              <a:rPr lang="es-AR" baseline="0" dirty="0" err="1" smtClean="0"/>
              <a:t>evoución</a:t>
            </a:r>
            <a:r>
              <a:rPr lang="es-AR" baseline="0" dirty="0" smtClean="0"/>
              <a:t>, de comunicaciones, de distribución de energía, de amigos, de parientes, de conexiones (links) entre sitios de Internet, económicas, </a:t>
            </a:r>
            <a:r>
              <a:rPr lang="es-AR" baseline="0" dirty="0" err="1" smtClean="0"/>
              <a:t>etc</a:t>
            </a:r>
            <a:r>
              <a:rPr lang="es-AR" baseline="0" dirty="0" smtClean="0"/>
              <a:t>…</a:t>
            </a:r>
          </a:p>
          <a:p>
            <a:pPr marL="228600" indent="-228600">
              <a:buAutoNum type="arabicParenR"/>
            </a:pPr>
            <a:r>
              <a:rPr lang="es-AR" baseline="0" dirty="0" smtClean="0"/>
              <a:t>Topologías: Regular, </a:t>
            </a:r>
            <a:r>
              <a:rPr lang="es-AR" baseline="0" dirty="0" err="1" smtClean="0"/>
              <a:t>Random</a:t>
            </a:r>
            <a:r>
              <a:rPr lang="es-AR" baseline="0" dirty="0" smtClean="0"/>
              <a:t>, Small-</a:t>
            </a:r>
            <a:r>
              <a:rPr lang="es-AR" baseline="0" dirty="0" err="1" smtClean="0"/>
              <a:t>World</a:t>
            </a:r>
            <a:r>
              <a:rPr lang="es-AR" baseline="0" dirty="0" smtClean="0"/>
              <a:t>, Libre de escala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11</a:t>
            </a:fld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s-AR" dirty="0" smtClean="0"/>
              <a:t>Físicos, biológicos y sociales: Redes</a:t>
            </a:r>
            <a:r>
              <a:rPr lang="es-AR" baseline="0" dirty="0" smtClean="0"/>
              <a:t> de: expresión génica, metabólicas, de </a:t>
            </a:r>
            <a:r>
              <a:rPr lang="es-AR" baseline="0" dirty="0" err="1" smtClean="0"/>
              <a:t>evoución</a:t>
            </a:r>
            <a:r>
              <a:rPr lang="es-AR" baseline="0" dirty="0" smtClean="0"/>
              <a:t>, de comunicaciones, de distribución de energía, de amigos, de parientes, de conexiones (links) entre sitios de Internet, económicas, </a:t>
            </a:r>
            <a:r>
              <a:rPr lang="es-AR" baseline="0" dirty="0" err="1" smtClean="0"/>
              <a:t>etc</a:t>
            </a:r>
            <a:r>
              <a:rPr lang="es-AR" baseline="0" dirty="0" smtClean="0"/>
              <a:t>…</a:t>
            </a:r>
          </a:p>
          <a:p>
            <a:pPr marL="228600" indent="-228600">
              <a:buAutoNum type="arabicParenR"/>
            </a:pPr>
            <a:r>
              <a:rPr lang="es-AR" baseline="0" dirty="0" smtClean="0"/>
              <a:t>Topologías: Regular, </a:t>
            </a:r>
            <a:r>
              <a:rPr lang="es-AR" baseline="0" dirty="0" err="1" smtClean="0"/>
              <a:t>Random</a:t>
            </a:r>
            <a:r>
              <a:rPr lang="es-AR" baseline="0" dirty="0" smtClean="0"/>
              <a:t>, Small-</a:t>
            </a:r>
            <a:r>
              <a:rPr lang="es-AR" baseline="0" dirty="0" err="1" smtClean="0"/>
              <a:t>World</a:t>
            </a:r>
            <a:r>
              <a:rPr lang="es-AR" baseline="0" dirty="0" smtClean="0"/>
              <a:t>, Libre de escala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1ECD-882D-4875-8EB1-746CF57934DC}" type="slidenum">
              <a:rPr lang="es-ES" smtClean="0"/>
              <a:pPr/>
              <a:t>12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DFAF-32CF-4B15-8F14-1DCE80ED1A46}" type="datetimeFigureOut">
              <a:rPr lang="es-ES" smtClean="0"/>
              <a:pPr/>
              <a:t>08/11/2012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1F839-BDE4-42D1-80B6-E042BF6861C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DFAF-32CF-4B15-8F14-1DCE80ED1A46}" type="datetimeFigureOut">
              <a:rPr lang="es-ES" smtClean="0"/>
              <a:pPr/>
              <a:t>08/11/2012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1F839-BDE4-42D1-80B6-E042BF6861C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DFAF-32CF-4B15-8F14-1DCE80ED1A46}" type="datetimeFigureOut">
              <a:rPr lang="es-ES" smtClean="0"/>
              <a:pPr/>
              <a:t>08/11/2012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1F839-BDE4-42D1-80B6-E042BF6861C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DFAF-32CF-4B15-8F14-1DCE80ED1A46}" type="datetimeFigureOut">
              <a:rPr lang="es-ES" smtClean="0"/>
              <a:pPr/>
              <a:t>08/11/2012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1F839-BDE4-42D1-80B6-E042BF6861C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DFAF-32CF-4B15-8F14-1DCE80ED1A46}" type="datetimeFigureOut">
              <a:rPr lang="es-ES" smtClean="0"/>
              <a:pPr/>
              <a:t>08/11/2012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1F839-BDE4-42D1-80B6-E042BF6861C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DFAF-32CF-4B15-8F14-1DCE80ED1A46}" type="datetimeFigureOut">
              <a:rPr lang="es-ES" smtClean="0"/>
              <a:pPr/>
              <a:t>08/11/2012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1F839-BDE4-42D1-80B6-E042BF6861C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DFAF-32CF-4B15-8F14-1DCE80ED1A46}" type="datetimeFigureOut">
              <a:rPr lang="es-ES" smtClean="0"/>
              <a:pPr/>
              <a:t>08/11/2012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1F839-BDE4-42D1-80B6-E042BF6861C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DFAF-32CF-4B15-8F14-1DCE80ED1A46}" type="datetimeFigureOut">
              <a:rPr lang="es-ES" smtClean="0"/>
              <a:pPr/>
              <a:t>08/11/2012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1F839-BDE4-42D1-80B6-E042BF6861C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DFAF-32CF-4B15-8F14-1DCE80ED1A46}" type="datetimeFigureOut">
              <a:rPr lang="es-ES" smtClean="0"/>
              <a:pPr/>
              <a:t>08/11/2012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1F839-BDE4-42D1-80B6-E042BF6861C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DFAF-32CF-4B15-8F14-1DCE80ED1A46}" type="datetimeFigureOut">
              <a:rPr lang="es-ES" smtClean="0"/>
              <a:pPr/>
              <a:t>08/11/2012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1F839-BDE4-42D1-80B6-E042BF6861C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DFAF-32CF-4B15-8F14-1DCE80ED1A46}" type="datetimeFigureOut">
              <a:rPr lang="es-ES" smtClean="0"/>
              <a:pPr/>
              <a:t>08/11/2012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1F839-BDE4-42D1-80B6-E042BF6861C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FDFAF-32CF-4B15-8F14-1DCE80ED1A46}" type="datetimeFigureOut">
              <a:rPr lang="es-ES" smtClean="0"/>
              <a:pPr/>
              <a:t>08/11/2012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1F839-BDE4-42D1-80B6-E042BF6861C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2.jpe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Yatel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705" y="2514520"/>
            <a:ext cx="2184589" cy="1828959"/>
          </a:xfrm>
          <a:prstGeom prst="rect">
            <a:avLst/>
          </a:prstGeom>
        </p:spPr>
      </p:pic>
      <p:pic>
        <p:nvPicPr>
          <p:cNvPr id="5" name="4 Imagen" descr="Yatel 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396" y="1809952"/>
            <a:ext cx="6349207" cy="323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4 Imagen" descr="industria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614" b="3614"/>
          <a:stretch>
            <a:fillRect/>
          </a:stretch>
        </p:blipFill>
        <p:spPr>
          <a:xfrm>
            <a:off x="165297" y="642918"/>
            <a:ext cx="8978735" cy="5500726"/>
          </a:xfrm>
          <a:prstGeom prst="rect">
            <a:avLst/>
          </a:prstGeom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3000364" y="6315038"/>
            <a:ext cx="3357586" cy="400110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s-ES" sz="2000" dirty="0" smtClean="0">
                <a:latin typeface="+mj-lt"/>
                <a:ea typeface="+mj-ea"/>
                <a:cs typeface="+mj-cs"/>
              </a:rPr>
              <a:t>Relación entre automotrices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6 Imagen" descr="The_Big_Bang_Theory_Network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83" b="2083"/>
          <a:stretch>
            <a:fillRect/>
          </a:stretch>
        </p:blipFill>
        <p:spPr>
          <a:xfrm>
            <a:off x="347627" y="142852"/>
            <a:ext cx="8448745" cy="6572296"/>
          </a:xfrm>
          <a:prstGeom prst="rect">
            <a:avLst/>
          </a:prstGeom>
        </p:spPr>
      </p:pic>
      <p:sp>
        <p:nvSpPr>
          <p:cNvPr id="9" name="1 Título"/>
          <p:cNvSpPr txBox="1">
            <a:spLocks/>
          </p:cNvSpPr>
          <p:nvPr/>
        </p:nvSpPr>
        <p:spPr>
          <a:xfrm>
            <a:off x="3000364" y="6315038"/>
            <a:ext cx="3357586" cy="400110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s-ES" sz="2000" dirty="0" smtClean="0">
                <a:latin typeface="+mj-lt"/>
                <a:ea typeface="+mj-ea"/>
                <a:cs typeface="+mj-cs"/>
              </a:rPr>
              <a:t>Red </a:t>
            </a:r>
            <a:r>
              <a:rPr lang="es-ES" sz="2000" dirty="0" smtClean="0">
                <a:latin typeface="+mj-lt"/>
                <a:ea typeface="+mj-ea"/>
                <a:cs typeface="+mj-cs"/>
              </a:rPr>
              <a:t>semántica TBBT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Network </a:t>
            </a:r>
            <a:r>
              <a:rPr lang="es-AR" sz="3200" dirty="0" err="1" smtClean="0"/>
              <a:t>Science</a:t>
            </a:r>
            <a:endParaRPr lang="es-ES" sz="32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2143116"/>
            <a:ext cx="828680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s-ES" sz="2800" dirty="0" smtClean="0"/>
              <a:t>Es el estudio de las redes que representan fenómenos físicos, biológicos y sociales conduciendo a modelos predictivos de estos fenómenos.</a:t>
            </a:r>
          </a:p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s-ES" sz="2800" dirty="0" smtClean="0"/>
              <a:t>Topologías</a:t>
            </a:r>
          </a:p>
          <a:p>
            <a:pPr marL="342900" lvl="0" indent="-342900">
              <a:spcBef>
                <a:spcPct val="20000"/>
              </a:spcBef>
            </a:pPr>
            <a:endParaRPr lang="es-AR" sz="28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s-AR" sz="2800" dirty="0" smtClean="0"/>
              <a:t>Características comunes</a:t>
            </a:r>
            <a:endParaRPr lang="es-E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6 Imagen" descr="Diagrama del proceso v01 - rojo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5" y="500090"/>
            <a:ext cx="914197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Proceso de análisis</a:t>
            </a:r>
            <a:endParaRPr lang="es-ES" sz="32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2143116"/>
            <a:ext cx="828680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5 Imagen" descr="Diagrama del proceso v01 - rojo - E01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5" y="500090"/>
            <a:ext cx="914197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Identificación y representación de haplotipos</a:t>
            </a:r>
            <a:endParaRPr lang="es-ES" sz="32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2143116"/>
            <a:ext cx="828680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5 Imagen" descr="Diagrama del proceso v01 - rojo - E01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5" y="500090"/>
            <a:ext cx="914197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Identificación y representación de haplotipos</a:t>
            </a:r>
            <a:endParaRPr lang="es-ES" sz="32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2143116"/>
            <a:ext cx="828680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142844" y="1142984"/>
            <a:ext cx="8858312" cy="5572164"/>
          </a:xfrm>
          <a:prstGeom prst="roundRect">
            <a:avLst/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8 Imagen" descr="corndna.gif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13" t="3306" r="1777" b="4196"/>
          <a:stretch>
            <a:fillRect/>
          </a:stretch>
        </p:blipFill>
        <p:spPr>
          <a:xfrm>
            <a:off x="1142976" y="1357298"/>
            <a:ext cx="6858048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5 Imagen" descr="Diagrama del proceso v01 - rojo - E01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5" y="500090"/>
            <a:ext cx="914197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Identificación y representación de haplotipos</a:t>
            </a:r>
            <a:endParaRPr lang="es-ES" sz="32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2143116"/>
            <a:ext cx="828680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142844" y="1142984"/>
            <a:ext cx="8858312" cy="5572164"/>
          </a:xfrm>
          <a:prstGeom prst="roundRect">
            <a:avLst/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7 Imagen" descr="Electroforesis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06" y="1758705"/>
            <a:ext cx="8429652" cy="4313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5 Imagen" descr="Diagrama del proceso v01 - rojo - E02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5" y="500090"/>
            <a:ext cx="914197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Definición de medidas de distancia</a:t>
            </a:r>
            <a:endParaRPr lang="es-ES" sz="32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2143116"/>
            <a:ext cx="828680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5 Imagen" descr="Diagrama del proceso v01 - rojo - E02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5" y="500090"/>
            <a:ext cx="914197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Definición de medidas de distancia</a:t>
            </a:r>
            <a:endParaRPr lang="es-ES" sz="32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2143116"/>
            <a:ext cx="828680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142844" y="1142984"/>
            <a:ext cx="8858312" cy="5572164"/>
          </a:xfrm>
          <a:prstGeom prst="roundRect">
            <a:avLst/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s-ES" i="1" dirty="0" err="1" smtClean="0">
                <a:solidFill>
                  <a:schemeClr val="tx1"/>
                </a:solidFill>
              </a:rPr>
              <a:t>d</a:t>
            </a:r>
            <a:r>
              <a:rPr lang="es-ES" i="1" baseline="-25000" dirty="0" err="1" smtClean="0">
                <a:solidFill>
                  <a:schemeClr val="tx1"/>
                </a:solidFill>
              </a:rPr>
              <a:t>ij</a:t>
            </a:r>
            <a:r>
              <a:rPr lang="es-ES" i="1" baseline="-25000" dirty="0" smtClean="0">
                <a:solidFill>
                  <a:schemeClr val="tx1"/>
                </a:solidFill>
              </a:rPr>
              <a:t> </a:t>
            </a:r>
            <a:r>
              <a:rPr lang="es-ES" dirty="0" smtClean="0">
                <a:solidFill>
                  <a:schemeClr val="tx1"/>
                </a:solidFill>
              </a:rPr>
              <a:t>= dB3</a:t>
            </a:r>
            <a:r>
              <a:rPr lang="es-ES" i="1" baseline="-25000" dirty="0" smtClean="0">
                <a:solidFill>
                  <a:schemeClr val="tx1"/>
                </a:solidFill>
              </a:rPr>
              <a:t>ij</a:t>
            </a:r>
            <a:r>
              <a:rPr lang="es-ES" dirty="0" smtClean="0">
                <a:solidFill>
                  <a:schemeClr val="tx1"/>
                </a:solidFill>
              </a:rPr>
              <a:t> + dB5</a:t>
            </a:r>
            <a:r>
              <a:rPr lang="es-ES" i="1" baseline="-25000" dirty="0" smtClean="0">
                <a:solidFill>
                  <a:schemeClr val="tx1"/>
                </a:solidFill>
              </a:rPr>
              <a:t>ij</a:t>
            </a:r>
            <a:r>
              <a:rPr lang="es-ES" dirty="0" smtClean="0">
                <a:solidFill>
                  <a:schemeClr val="tx1"/>
                </a:solidFill>
              </a:rPr>
              <a:t> + dB8</a:t>
            </a:r>
            <a:r>
              <a:rPr lang="es-ES" i="1" baseline="-25000" dirty="0" smtClean="0">
                <a:solidFill>
                  <a:schemeClr val="tx1"/>
                </a:solidFill>
              </a:rPr>
              <a:t>ij</a:t>
            </a:r>
            <a:r>
              <a:rPr lang="es-ES" dirty="0" smtClean="0">
                <a:solidFill>
                  <a:schemeClr val="tx1"/>
                </a:solidFill>
              </a:rPr>
              <a:t> + dB9</a:t>
            </a:r>
            <a:r>
              <a:rPr lang="es-ES" i="1" baseline="-25000" dirty="0" smtClean="0">
                <a:solidFill>
                  <a:schemeClr val="tx1"/>
                </a:solidFill>
              </a:rPr>
              <a:t>ij</a:t>
            </a:r>
            <a:r>
              <a:rPr lang="es-ES" dirty="0" smtClean="0">
                <a:solidFill>
                  <a:schemeClr val="tx1"/>
                </a:solidFill>
              </a:rPr>
              <a:t> + dB10</a:t>
            </a:r>
            <a:r>
              <a:rPr lang="es-ES" i="1" baseline="-25000" dirty="0" smtClean="0">
                <a:solidFill>
                  <a:schemeClr val="tx1"/>
                </a:solidFill>
              </a:rPr>
              <a:t>ij</a:t>
            </a:r>
            <a:r>
              <a:rPr lang="es-ES" dirty="0" smtClean="0">
                <a:solidFill>
                  <a:schemeClr val="tx1"/>
                </a:solidFill>
              </a:rPr>
              <a:t> + dBE5</a:t>
            </a:r>
            <a:r>
              <a:rPr lang="es-ES" i="1" baseline="-25000" dirty="0" smtClean="0">
                <a:solidFill>
                  <a:schemeClr val="tx1"/>
                </a:solidFill>
              </a:rPr>
              <a:t>ij</a:t>
            </a:r>
            <a:r>
              <a:rPr lang="es-ES" dirty="0" smtClean="0">
                <a:solidFill>
                  <a:schemeClr val="tx1"/>
                </a:solidFill>
              </a:rPr>
              <a:t> + dBE10</a:t>
            </a:r>
            <a:r>
              <a:rPr lang="es-ES" i="1" baseline="-25000" dirty="0" smtClean="0">
                <a:solidFill>
                  <a:schemeClr val="tx1"/>
                </a:solidFill>
              </a:rPr>
              <a:t>ij</a:t>
            </a:r>
            <a:endParaRPr lang="es-ES" dirty="0" smtClean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err="1" smtClean="0">
                <a:solidFill>
                  <a:schemeClr val="tx1"/>
                </a:solidFill>
              </a:rPr>
              <a:t>donde</a:t>
            </a:r>
            <a:r>
              <a:rPr lang="en-US" sz="1400" dirty="0" smtClean="0">
                <a:solidFill>
                  <a:schemeClr val="tx1"/>
                </a:solidFill>
              </a:rPr>
              <a:t>: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dB3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ij</a:t>
            </a:r>
            <a:r>
              <a:rPr lang="en-US" sz="1400" dirty="0" smtClean="0">
                <a:solidFill>
                  <a:schemeClr val="tx1"/>
                </a:solidFill>
              </a:rPr>
              <a:t> = (|B3a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i</a:t>
            </a:r>
            <a:r>
              <a:rPr lang="en-US" sz="1400" dirty="0" smtClean="0">
                <a:solidFill>
                  <a:schemeClr val="tx1"/>
                </a:solidFill>
              </a:rPr>
              <a:t> - B3a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j</a:t>
            </a:r>
            <a:r>
              <a:rPr lang="en-US" sz="1400" dirty="0" smtClean="0">
                <a:solidFill>
                  <a:schemeClr val="tx1"/>
                </a:solidFill>
              </a:rPr>
              <a:t>| + |B3b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i</a:t>
            </a:r>
            <a:r>
              <a:rPr lang="en-US" sz="1400" dirty="0" smtClean="0">
                <a:solidFill>
                  <a:schemeClr val="tx1"/>
                </a:solidFill>
              </a:rPr>
              <a:t> - B3b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j</a:t>
            </a:r>
            <a:r>
              <a:rPr lang="en-US" sz="1400" dirty="0" smtClean="0">
                <a:solidFill>
                  <a:schemeClr val="tx1"/>
                </a:solidFill>
              </a:rPr>
              <a:t>| + |B3a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i</a:t>
            </a:r>
            <a:r>
              <a:rPr lang="en-US" sz="1400" dirty="0" smtClean="0">
                <a:solidFill>
                  <a:schemeClr val="tx1"/>
                </a:solidFill>
              </a:rPr>
              <a:t> - B3a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j</a:t>
            </a:r>
            <a:r>
              <a:rPr lang="en-US" sz="1400" dirty="0" smtClean="0">
                <a:solidFill>
                  <a:schemeClr val="tx1"/>
                </a:solidFill>
              </a:rPr>
              <a:t> + B3b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i</a:t>
            </a:r>
            <a:r>
              <a:rPr lang="en-US" sz="1400" dirty="0" smtClean="0">
                <a:solidFill>
                  <a:schemeClr val="tx1"/>
                </a:solidFill>
              </a:rPr>
              <a:t> - B3b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j</a:t>
            </a:r>
            <a:r>
              <a:rPr lang="en-US" sz="1400" dirty="0" smtClean="0">
                <a:solidFill>
                  <a:schemeClr val="tx1"/>
                </a:solidFill>
              </a:rPr>
              <a:t>|)/2			</a:t>
            </a:r>
            <a:r>
              <a:rPr lang="es-ES" sz="1400" i="1" dirty="0" smtClean="0">
                <a:solidFill>
                  <a:schemeClr val="tx1"/>
                </a:solidFill>
              </a:rPr>
              <a:t>(excepción 1)</a:t>
            </a:r>
            <a:endParaRPr lang="es-ES" sz="1400" dirty="0" smtClean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dB5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ij</a:t>
            </a:r>
            <a:r>
              <a:rPr lang="en-US" sz="1400" dirty="0" smtClean="0">
                <a:solidFill>
                  <a:schemeClr val="tx1"/>
                </a:solidFill>
              </a:rPr>
              <a:t> = |B5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i</a:t>
            </a:r>
            <a:r>
              <a:rPr lang="en-US" sz="1400" dirty="0" smtClean="0">
                <a:solidFill>
                  <a:schemeClr val="tx1"/>
                </a:solidFill>
              </a:rPr>
              <a:t> – B5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j</a:t>
            </a:r>
            <a:r>
              <a:rPr lang="en-US" sz="1400" dirty="0" smtClean="0">
                <a:solidFill>
                  <a:schemeClr val="tx1"/>
                </a:solidFill>
              </a:rPr>
              <a:t>|</a:t>
            </a:r>
            <a:r>
              <a:rPr lang="es-ES" sz="1400" dirty="0" smtClean="0">
                <a:solidFill>
                  <a:schemeClr val="tx1"/>
                </a:solidFill>
              </a:rPr>
              <a:t>						             </a:t>
            </a:r>
            <a:r>
              <a:rPr lang="en-US" sz="1400" i="1" dirty="0" smtClean="0">
                <a:solidFill>
                  <a:schemeClr val="tx1"/>
                </a:solidFill>
              </a:rPr>
              <a:t>(dist. de Hamming)</a:t>
            </a:r>
            <a:endParaRPr lang="es-ES" sz="1400" dirty="0" smtClean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dB8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ij</a:t>
            </a:r>
            <a:r>
              <a:rPr lang="en-US" sz="1400" dirty="0" smtClean="0">
                <a:solidFill>
                  <a:schemeClr val="tx1"/>
                </a:solidFill>
              </a:rPr>
              <a:t> = |B8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i</a:t>
            </a:r>
            <a:r>
              <a:rPr lang="en-US" sz="1400" dirty="0" smtClean="0">
                <a:solidFill>
                  <a:schemeClr val="tx1"/>
                </a:solidFill>
              </a:rPr>
              <a:t> – B8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j</a:t>
            </a:r>
            <a:r>
              <a:rPr lang="en-US" sz="1400" dirty="0" smtClean="0">
                <a:solidFill>
                  <a:schemeClr val="tx1"/>
                </a:solidFill>
              </a:rPr>
              <a:t>|</a:t>
            </a:r>
            <a:r>
              <a:rPr lang="es-ES" sz="1400" dirty="0" smtClean="0">
                <a:solidFill>
                  <a:schemeClr val="tx1"/>
                </a:solidFill>
              </a:rPr>
              <a:t>						             </a:t>
            </a:r>
            <a:r>
              <a:rPr lang="en-US" sz="1400" i="1" dirty="0" smtClean="0">
                <a:solidFill>
                  <a:schemeClr val="tx1"/>
                </a:solidFill>
              </a:rPr>
              <a:t>(dist. de Hamming)</a:t>
            </a:r>
            <a:endParaRPr lang="es-ES" sz="1400" dirty="0" smtClean="0">
              <a:solidFill>
                <a:schemeClr val="tx1"/>
              </a:solidFill>
            </a:endParaRPr>
          </a:p>
          <a:p>
            <a:endParaRPr lang="es-ES" sz="1400" dirty="0" smtClean="0">
              <a:solidFill>
                <a:schemeClr val="tx1"/>
              </a:solidFill>
            </a:endParaRPr>
          </a:p>
          <a:p>
            <a:r>
              <a:rPr lang="es-ES" sz="1400" dirty="0" smtClean="0">
                <a:solidFill>
                  <a:schemeClr val="tx1"/>
                </a:solidFill>
              </a:rPr>
              <a:t>dB9</a:t>
            </a:r>
            <a:r>
              <a:rPr lang="es-ES" sz="1400" i="1" baseline="-25000" dirty="0" smtClean="0">
                <a:solidFill>
                  <a:schemeClr val="tx1"/>
                </a:solidFill>
              </a:rPr>
              <a:t>ij</a:t>
            </a:r>
            <a:r>
              <a:rPr lang="es-ES" sz="1400" dirty="0" smtClean="0">
                <a:solidFill>
                  <a:schemeClr val="tx1"/>
                </a:solidFill>
              </a:rPr>
              <a:t> = (|B9a</a:t>
            </a:r>
            <a:r>
              <a:rPr lang="es-ES" sz="1400" i="1" baseline="-25000" dirty="0" smtClean="0">
                <a:solidFill>
                  <a:schemeClr val="tx1"/>
                </a:solidFill>
              </a:rPr>
              <a:t>i</a:t>
            </a:r>
            <a:r>
              <a:rPr lang="es-ES" sz="1400" dirty="0" smtClean="0">
                <a:solidFill>
                  <a:schemeClr val="tx1"/>
                </a:solidFill>
              </a:rPr>
              <a:t> - B9a</a:t>
            </a:r>
            <a:r>
              <a:rPr lang="es-ES" sz="1400" i="1" baseline="-25000" dirty="0" smtClean="0">
                <a:solidFill>
                  <a:schemeClr val="tx1"/>
                </a:solidFill>
              </a:rPr>
              <a:t>j</a:t>
            </a:r>
            <a:r>
              <a:rPr lang="es-ES" sz="1400" dirty="0" smtClean="0">
                <a:solidFill>
                  <a:schemeClr val="tx1"/>
                </a:solidFill>
              </a:rPr>
              <a:t>| + |B9b</a:t>
            </a:r>
            <a:r>
              <a:rPr lang="es-ES" sz="1400" i="1" baseline="-25000" dirty="0" smtClean="0">
                <a:solidFill>
                  <a:schemeClr val="tx1"/>
                </a:solidFill>
              </a:rPr>
              <a:t>i</a:t>
            </a:r>
            <a:r>
              <a:rPr lang="es-ES" sz="1400" dirty="0" smtClean="0">
                <a:solidFill>
                  <a:schemeClr val="tx1"/>
                </a:solidFill>
              </a:rPr>
              <a:t> - B9b</a:t>
            </a:r>
            <a:r>
              <a:rPr lang="es-ES" sz="1400" i="1" baseline="-25000" dirty="0" smtClean="0">
                <a:solidFill>
                  <a:schemeClr val="tx1"/>
                </a:solidFill>
              </a:rPr>
              <a:t>j</a:t>
            </a:r>
            <a:r>
              <a:rPr lang="es-ES" sz="1400" dirty="0" smtClean="0">
                <a:solidFill>
                  <a:schemeClr val="tx1"/>
                </a:solidFill>
              </a:rPr>
              <a:t>| + |B9c</a:t>
            </a:r>
            <a:r>
              <a:rPr lang="es-ES" sz="1400" i="1" baseline="-25000" dirty="0" smtClean="0">
                <a:solidFill>
                  <a:schemeClr val="tx1"/>
                </a:solidFill>
              </a:rPr>
              <a:t>i</a:t>
            </a:r>
            <a:r>
              <a:rPr lang="es-ES" sz="1400" dirty="0" smtClean="0">
                <a:solidFill>
                  <a:schemeClr val="tx1"/>
                </a:solidFill>
              </a:rPr>
              <a:t> - B9c</a:t>
            </a:r>
            <a:r>
              <a:rPr lang="es-ES" sz="1400" i="1" baseline="-25000" dirty="0" smtClean="0">
                <a:solidFill>
                  <a:schemeClr val="tx1"/>
                </a:solidFill>
              </a:rPr>
              <a:t>j</a:t>
            </a:r>
            <a:r>
              <a:rPr lang="es-ES" sz="1400" dirty="0" smtClean="0">
                <a:solidFill>
                  <a:schemeClr val="tx1"/>
                </a:solidFill>
              </a:rPr>
              <a:t>| + |B9a</a:t>
            </a:r>
            <a:r>
              <a:rPr lang="es-ES" sz="1400" i="1" baseline="-25000" dirty="0" smtClean="0">
                <a:solidFill>
                  <a:schemeClr val="tx1"/>
                </a:solidFill>
              </a:rPr>
              <a:t>i</a:t>
            </a:r>
            <a:r>
              <a:rPr lang="es-ES" sz="1400" dirty="0" smtClean="0">
                <a:solidFill>
                  <a:schemeClr val="tx1"/>
                </a:solidFill>
              </a:rPr>
              <a:t> - B9a</a:t>
            </a:r>
            <a:r>
              <a:rPr lang="es-ES" sz="1400" i="1" baseline="-25000" dirty="0" smtClean="0">
                <a:solidFill>
                  <a:schemeClr val="tx1"/>
                </a:solidFill>
              </a:rPr>
              <a:t>j</a:t>
            </a:r>
            <a:r>
              <a:rPr lang="es-ES" sz="1400" dirty="0" smtClean="0">
                <a:solidFill>
                  <a:schemeClr val="tx1"/>
                </a:solidFill>
              </a:rPr>
              <a:t> + B9b</a:t>
            </a:r>
            <a:r>
              <a:rPr lang="es-ES" sz="1400" i="1" baseline="-25000" dirty="0" smtClean="0">
                <a:solidFill>
                  <a:schemeClr val="tx1"/>
                </a:solidFill>
              </a:rPr>
              <a:t>i</a:t>
            </a:r>
            <a:r>
              <a:rPr lang="es-ES" sz="1400" dirty="0" smtClean="0">
                <a:solidFill>
                  <a:schemeClr val="tx1"/>
                </a:solidFill>
              </a:rPr>
              <a:t> - B9b</a:t>
            </a:r>
            <a:r>
              <a:rPr lang="es-ES" sz="1400" i="1" baseline="-25000" dirty="0" smtClean="0">
                <a:solidFill>
                  <a:schemeClr val="tx1"/>
                </a:solidFill>
              </a:rPr>
              <a:t>j</a:t>
            </a:r>
            <a:r>
              <a:rPr lang="es-ES" sz="1400" dirty="0" smtClean="0">
                <a:solidFill>
                  <a:schemeClr val="tx1"/>
                </a:solidFill>
              </a:rPr>
              <a:t> + B9c</a:t>
            </a:r>
            <a:r>
              <a:rPr lang="es-ES" sz="1400" i="1" baseline="-25000" dirty="0" smtClean="0">
                <a:solidFill>
                  <a:schemeClr val="tx1"/>
                </a:solidFill>
              </a:rPr>
              <a:t>i</a:t>
            </a:r>
            <a:r>
              <a:rPr lang="es-ES" sz="1400" dirty="0" smtClean="0">
                <a:solidFill>
                  <a:schemeClr val="tx1"/>
                </a:solidFill>
              </a:rPr>
              <a:t> - B9c</a:t>
            </a:r>
            <a:r>
              <a:rPr lang="es-ES" sz="1400" i="1" baseline="-25000" dirty="0" smtClean="0">
                <a:solidFill>
                  <a:schemeClr val="tx1"/>
                </a:solidFill>
              </a:rPr>
              <a:t>j</a:t>
            </a:r>
            <a:r>
              <a:rPr lang="es-ES" sz="1400" dirty="0" smtClean="0">
                <a:solidFill>
                  <a:schemeClr val="tx1"/>
                </a:solidFill>
              </a:rPr>
              <a:t> |)/2 	</a:t>
            </a:r>
            <a:r>
              <a:rPr lang="es-ES" sz="1400" i="1" dirty="0" smtClean="0">
                <a:solidFill>
                  <a:schemeClr val="tx1"/>
                </a:solidFill>
              </a:rPr>
              <a:t>(excepción 1)</a:t>
            </a:r>
            <a:endParaRPr lang="es-ES" sz="1400" dirty="0" smtClean="0">
              <a:solidFill>
                <a:schemeClr val="tx1"/>
              </a:solidFill>
            </a:endParaRPr>
          </a:p>
          <a:p>
            <a:endParaRPr lang="es-ES" sz="1400" dirty="0" smtClean="0">
              <a:solidFill>
                <a:schemeClr val="tx1"/>
              </a:solidFill>
            </a:endParaRPr>
          </a:p>
          <a:p>
            <a:r>
              <a:rPr lang="es-ES" sz="1400" dirty="0" smtClean="0">
                <a:solidFill>
                  <a:schemeClr val="tx1"/>
                </a:solidFill>
              </a:rPr>
              <a:t>dB10</a:t>
            </a:r>
            <a:r>
              <a:rPr lang="es-ES" sz="1400" i="1" baseline="-25000" dirty="0" smtClean="0">
                <a:solidFill>
                  <a:schemeClr val="tx1"/>
                </a:solidFill>
              </a:rPr>
              <a:t>ij</a:t>
            </a:r>
            <a:r>
              <a:rPr lang="es-ES" sz="1400" dirty="0" smtClean="0">
                <a:solidFill>
                  <a:schemeClr val="tx1"/>
                </a:solidFill>
              </a:rPr>
              <a:t> = (|B10a</a:t>
            </a:r>
            <a:r>
              <a:rPr lang="es-ES" sz="1400" i="1" baseline="-25000" dirty="0" smtClean="0">
                <a:solidFill>
                  <a:schemeClr val="tx1"/>
                </a:solidFill>
              </a:rPr>
              <a:t>i</a:t>
            </a:r>
            <a:r>
              <a:rPr lang="es-ES" sz="1400" dirty="0" smtClean="0">
                <a:solidFill>
                  <a:schemeClr val="tx1"/>
                </a:solidFill>
              </a:rPr>
              <a:t> - B10a</a:t>
            </a:r>
            <a:r>
              <a:rPr lang="es-ES" sz="1400" i="1" baseline="-25000" dirty="0" smtClean="0">
                <a:solidFill>
                  <a:schemeClr val="tx1"/>
                </a:solidFill>
              </a:rPr>
              <a:t>j</a:t>
            </a:r>
            <a:r>
              <a:rPr lang="es-ES" sz="1400" dirty="0" smtClean="0">
                <a:solidFill>
                  <a:schemeClr val="tx1"/>
                </a:solidFill>
              </a:rPr>
              <a:t>| + |B10b</a:t>
            </a:r>
            <a:r>
              <a:rPr lang="es-ES" sz="1400" i="1" baseline="-25000" dirty="0" smtClean="0">
                <a:solidFill>
                  <a:schemeClr val="tx1"/>
                </a:solidFill>
              </a:rPr>
              <a:t>i</a:t>
            </a:r>
            <a:r>
              <a:rPr lang="es-ES" sz="1400" dirty="0" smtClean="0">
                <a:solidFill>
                  <a:schemeClr val="tx1"/>
                </a:solidFill>
              </a:rPr>
              <a:t> - B10b</a:t>
            </a:r>
            <a:r>
              <a:rPr lang="es-ES" sz="1400" i="1" baseline="-25000" dirty="0" smtClean="0">
                <a:solidFill>
                  <a:schemeClr val="tx1"/>
                </a:solidFill>
              </a:rPr>
              <a:t>j</a:t>
            </a:r>
            <a:r>
              <a:rPr lang="es-ES" sz="1400" dirty="0" smtClean="0">
                <a:solidFill>
                  <a:schemeClr val="tx1"/>
                </a:solidFill>
              </a:rPr>
              <a:t>| + |B10a</a:t>
            </a:r>
            <a:r>
              <a:rPr lang="es-ES" sz="1400" i="1" baseline="-25000" dirty="0" smtClean="0">
                <a:solidFill>
                  <a:schemeClr val="tx1"/>
                </a:solidFill>
              </a:rPr>
              <a:t>i</a:t>
            </a:r>
            <a:r>
              <a:rPr lang="es-ES" sz="1400" dirty="0" smtClean="0">
                <a:solidFill>
                  <a:schemeClr val="tx1"/>
                </a:solidFill>
              </a:rPr>
              <a:t> - B10a</a:t>
            </a:r>
            <a:r>
              <a:rPr lang="es-ES" sz="1400" i="1" baseline="-25000" dirty="0" smtClean="0">
                <a:solidFill>
                  <a:schemeClr val="tx1"/>
                </a:solidFill>
              </a:rPr>
              <a:t>j</a:t>
            </a:r>
            <a:r>
              <a:rPr lang="es-ES" sz="1400" dirty="0" smtClean="0">
                <a:solidFill>
                  <a:schemeClr val="tx1"/>
                </a:solidFill>
              </a:rPr>
              <a:t> + B10b</a:t>
            </a:r>
            <a:r>
              <a:rPr lang="es-ES" sz="1400" i="1" baseline="-25000" dirty="0" smtClean="0">
                <a:solidFill>
                  <a:schemeClr val="tx1"/>
                </a:solidFill>
              </a:rPr>
              <a:t>i</a:t>
            </a:r>
            <a:r>
              <a:rPr lang="es-ES" sz="1400" dirty="0" smtClean="0">
                <a:solidFill>
                  <a:schemeClr val="tx1"/>
                </a:solidFill>
              </a:rPr>
              <a:t> - B10b</a:t>
            </a:r>
            <a:r>
              <a:rPr lang="es-ES" sz="1400" i="1" baseline="-25000" dirty="0" smtClean="0">
                <a:solidFill>
                  <a:schemeClr val="tx1"/>
                </a:solidFill>
              </a:rPr>
              <a:t>j</a:t>
            </a:r>
            <a:r>
              <a:rPr lang="es-ES" sz="1400" dirty="0" smtClean="0">
                <a:solidFill>
                  <a:schemeClr val="tx1"/>
                </a:solidFill>
              </a:rPr>
              <a:t>|)/2		</a:t>
            </a:r>
            <a:r>
              <a:rPr lang="es-ES" sz="1400" i="1" dirty="0" smtClean="0">
                <a:solidFill>
                  <a:schemeClr val="tx1"/>
                </a:solidFill>
              </a:rPr>
              <a:t>(excepción 1)</a:t>
            </a:r>
            <a:endParaRPr lang="es-ES" sz="1400" dirty="0" smtClean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dBE5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ij</a:t>
            </a:r>
            <a:r>
              <a:rPr lang="en-US" sz="1400" dirty="0" smtClean="0">
                <a:solidFill>
                  <a:schemeClr val="tx1"/>
                </a:solidFill>
              </a:rPr>
              <a:t> = |BE5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i</a:t>
            </a:r>
            <a:r>
              <a:rPr lang="en-US" sz="1400" dirty="0" smtClean="0">
                <a:solidFill>
                  <a:schemeClr val="tx1"/>
                </a:solidFill>
              </a:rPr>
              <a:t> - BE5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j</a:t>
            </a:r>
            <a:r>
              <a:rPr lang="en-US" sz="1400" dirty="0" smtClean="0">
                <a:solidFill>
                  <a:schemeClr val="tx1"/>
                </a:solidFill>
              </a:rPr>
              <a:t>| (1 - |B5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i</a:t>
            </a:r>
            <a:r>
              <a:rPr lang="en-US" sz="1400" dirty="0" smtClean="0">
                <a:solidFill>
                  <a:schemeClr val="tx1"/>
                </a:solidFill>
              </a:rPr>
              <a:t> - B5|)</a:t>
            </a:r>
            <a:r>
              <a:rPr lang="es-ES" sz="1400" dirty="0" smtClean="0">
                <a:solidFill>
                  <a:schemeClr val="tx1"/>
                </a:solidFill>
              </a:rPr>
              <a:t>						</a:t>
            </a:r>
            <a:r>
              <a:rPr lang="en-US" sz="1400" i="1" dirty="0" smtClean="0">
                <a:solidFill>
                  <a:schemeClr val="tx1"/>
                </a:solidFill>
              </a:rPr>
              <a:t>(</a:t>
            </a:r>
            <a:r>
              <a:rPr lang="es-AR" sz="1400" i="1" dirty="0" smtClean="0">
                <a:solidFill>
                  <a:schemeClr val="tx1"/>
                </a:solidFill>
              </a:rPr>
              <a:t>excepción</a:t>
            </a:r>
            <a:r>
              <a:rPr lang="en-US" sz="1400" i="1" dirty="0" smtClean="0">
                <a:solidFill>
                  <a:schemeClr val="tx1"/>
                </a:solidFill>
              </a:rPr>
              <a:t> 3)</a:t>
            </a:r>
            <a:endParaRPr lang="es-ES" sz="1400" dirty="0" smtClean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dBE10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ij</a:t>
            </a:r>
            <a:r>
              <a:rPr lang="en-US" sz="1400" dirty="0" smtClean="0">
                <a:solidFill>
                  <a:schemeClr val="tx1"/>
                </a:solidFill>
              </a:rPr>
              <a:t> = |BE10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i</a:t>
            </a:r>
            <a:r>
              <a:rPr lang="en-US" sz="1400" dirty="0" smtClean="0">
                <a:solidFill>
                  <a:schemeClr val="tx1"/>
                </a:solidFill>
              </a:rPr>
              <a:t> - BE10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j</a:t>
            </a:r>
            <a:r>
              <a:rPr lang="en-US" sz="1400" dirty="0" smtClean="0">
                <a:solidFill>
                  <a:schemeClr val="tx1"/>
                </a:solidFill>
              </a:rPr>
              <a:t>| (1 - (|B3a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i - </a:t>
            </a:r>
            <a:r>
              <a:rPr lang="en-US" sz="1400" dirty="0" smtClean="0">
                <a:solidFill>
                  <a:schemeClr val="tx1"/>
                </a:solidFill>
              </a:rPr>
              <a:t>B3a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j</a:t>
            </a:r>
            <a:r>
              <a:rPr lang="en-US" sz="1400" dirty="0" smtClean="0">
                <a:solidFill>
                  <a:schemeClr val="tx1"/>
                </a:solidFill>
              </a:rPr>
              <a:t>| OR |B3b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i - </a:t>
            </a:r>
            <a:r>
              <a:rPr lang="en-US" sz="1400" dirty="0" smtClean="0">
                <a:solidFill>
                  <a:schemeClr val="tx1"/>
                </a:solidFill>
              </a:rPr>
              <a:t>B3b</a:t>
            </a:r>
            <a:r>
              <a:rPr lang="en-US" sz="1400" i="1" baseline="-25000" dirty="0" smtClean="0">
                <a:solidFill>
                  <a:schemeClr val="tx1"/>
                </a:solidFill>
              </a:rPr>
              <a:t>j</a:t>
            </a:r>
            <a:r>
              <a:rPr lang="en-US" sz="1400" dirty="0" smtClean="0">
                <a:solidFill>
                  <a:schemeClr val="tx1"/>
                </a:solidFill>
              </a:rPr>
              <a:t>|))</a:t>
            </a:r>
            <a:r>
              <a:rPr lang="es-ES" sz="1400" dirty="0" smtClean="0">
                <a:solidFill>
                  <a:schemeClr val="tx1"/>
                </a:solidFill>
              </a:rPr>
              <a:t>				</a:t>
            </a:r>
            <a:r>
              <a:rPr lang="es-ES" sz="1400" i="1" dirty="0" smtClean="0">
                <a:solidFill>
                  <a:schemeClr val="tx1"/>
                </a:solidFill>
              </a:rPr>
              <a:t>(excepción 2)</a:t>
            </a:r>
            <a:endParaRPr lang="es-ES" sz="1400" dirty="0" smtClean="0">
              <a:solidFill>
                <a:schemeClr val="tx1"/>
              </a:solidFill>
            </a:endParaRPr>
          </a:p>
          <a:p>
            <a:pPr algn="ctr"/>
            <a:endParaRPr lang="es-E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5 Imagen" descr="Diagrama del proceso v01 - rojo - E03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5" y="500090"/>
            <a:ext cx="914197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Cálculo de distancias</a:t>
            </a:r>
            <a:endParaRPr lang="es-ES" sz="32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2143116"/>
            <a:ext cx="828680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wide0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500042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Caracterización del Sistema </a:t>
            </a:r>
            <a:r>
              <a:rPr lang="es-ES" i="1" dirty="0" smtClean="0"/>
              <a:t>Mal de Río Cuarto del Maíz</a:t>
            </a:r>
            <a:r>
              <a:rPr lang="es-ES" dirty="0" smtClean="0"/>
              <a:t> mediante Minería de Datos y Análisis de Redes</a:t>
            </a:r>
            <a:endParaRPr lang="es-ES" dirty="0"/>
          </a:p>
        </p:txBody>
      </p:sp>
      <p:pic>
        <p:nvPicPr>
          <p:cNvPr id="8" name="7 Imagen" descr="Yatel 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4714884"/>
            <a:ext cx="2211429" cy="1851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5 Imagen" descr="Diagrama del proceso v01 - rojo - E03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5" y="500090"/>
            <a:ext cx="914197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Cálculo de distancias</a:t>
            </a:r>
            <a:endParaRPr lang="es-ES" sz="32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2143116"/>
            <a:ext cx="828680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142844" y="1142984"/>
            <a:ext cx="8858312" cy="5572164"/>
          </a:xfrm>
          <a:prstGeom prst="roundRect">
            <a:avLst/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endParaRPr lang="es-ES" sz="1400" dirty="0" smtClean="0">
              <a:solidFill>
                <a:schemeClr val="tx1"/>
              </a:solidFill>
            </a:endParaRPr>
          </a:p>
          <a:p>
            <a:pPr algn="ctr"/>
            <a:endParaRPr lang="es-ES" sz="1400" dirty="0">
              <a:solidFill>
                <a:schemeClr val="tx1"/>
              </a:solidFill>
            </a:endParaRPr>
          </a:p>
        </p:txBody>
      </p:sp>
      <p:pic>
        <p:nvPicPr>
          <p:cNvPr id="8" name="7 Imagen" descr="Tabla distancia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100" y="1643050"/>
            <a:ext cx="7232670" cy="4639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5 Imagen" descr="Diagrama del proceso v01 - rojo - E04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5" y="500090"/>
            <a:ext cx="914197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Creación de la red</a:t>
            </a:r>
            <a:endParaRPr lang="es-ES" sz="32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2143116"/>
            <a:ext cx="828680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5 Imagen" descr="Diagrama del proceso v01 - rojo - E04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5" y="500090"/>
            <a:ext cx="914197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Creación de la red</a:t>
            </a:r>
            <a:endParaRPr lang="es-ES" sz="32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2143116"/>
            <a:ext cx="828680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142844" y="1142984"/>
            <a:ext cx="8858312" cy="5572164"/>
          </a:xfrm>
          <a:prstGeom prst="roundRect">
            <a:avLst/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endParaRPr lang="es-ES" sz="1400" dirty="0">
              <a:solidFill>
                <a:schemeClr val="tx1"/>
              </a:solidFill>
            </a:endParaRPr>
          </a:p>
        </p:txBody>
      </p:sp>
      <p:pic>
        <p:nvPicPr>
          <p:cNvPr id="8" name="7 Imagen" descr="Red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28" y="1529358"/>
            <a:ext cx="6411932" cy="482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5 Imagen" descr="Diagrama del proceso v01 - rojo - E05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5" y="500090"/>
            <a:ext cx="914197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Visualización y análisis topológico</a:t>
            </a:r>
            <a:endParaRPr lang="es-ES" sz="32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2143116"/>
            <a:ext cx="828680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5 Imagen" descr="Diagrama del proceso v01 - rojo - E05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5" y="500090"/>
            <a:ext cx="914197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Visualización y análisis topológico</a:t>
            </a:r>
            <a:endParaRPr lang="es-ES" sz="32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2143116"/>
            <a:ext cx="828680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142844" y="1142984"/>
            <a:ext cx="8858312" cy="5572164"/>
          </a:xfrm>
          <a:prstGeom prst="roundRect">
            <a:avLst/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	Clustering coefficient: 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dirty="0" err="1" smtClean="0">
                <a:solidFill>
                  <a:schemeClr val="tx1"/>
                </a:solidFill>
              </a:rPr>
              <a:t>Diámetro</a:t>
            </a:r>
            <a:r>
              <a:rPr lang="en-US" dirty="0" smtClean="0">
                <a:solidFill>
                  <a:schemeClr val="tx1"/>
                </a:solidFill>
              </a:rPr>
              <a:t>  =  5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dirty="0" err="1" smtClean="0">
                <a:solidFill>
                  <a:schemeClr val="tx1"/>
                </a:solidFill>
              </a:rPr>
              <a:t>Distancia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promedio</a:t>
            </a:r>
            <a:r>
              <a:rPr lang="en-US" dirty="0" smtClean="0">
                <a:solidFill>
                  <a:schemeClr val="tx1"/>
                </a:solidFill>
              </a:rPr>
              <a:t>  =  2,767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	Distribución de grado de conectividad: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</p:txBody>
      </p:sp>
      <p:pic>
        <p:nvPicPr>
          <p:cNvPr id="1026" name="Gráfico 1"/>
          <p:cNvPicPr>
            <a:picLocks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55" t="2594" r="2004" b="4034"/>
          <a:stretch>
            <a:fillRect/>
          </a:stretch>
        </p:blipFill>
        <p:spPr bwMode="auto">
          <a:xfrm>
            <a:off x="1000100" y="4286232"/>
            <a:ext cx="4429156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044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24547" y="4876816"/>
            <a:ext cx="1990725" cy="838200"/>
          </a:xfrm>
          <a:prstGeom prst="rect">
            <a:avLst/>
          </a:prstGeom>
          <a:noFill/>
        </p:spPr>
      </p:pic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71868" y="1785926"/>
            <a:ext cx="1590675" cy="600075"/>
          </a:xfrm>
          <a:prstGeom prst="rect">
            <a:avLst/>
          </a:prstGeom>
          <a:noFill/>
        </p:spPr>
      </p:pic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29256" y="1785926"/>
            <a:ext cx="2219325" cy="581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5 Imagen" descr="Diagrama del proceso v01 - rojo - E06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5" y="500090"/>
            <a:ext cx="914197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Exploración</a:t>
            </a:r>
            <a:endParaRPr lang="es-ES" sz="32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2143116"/>
            <a:ext cx="828680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5 Imagen" descr="Diagrama del proceso v01 - rojo - E06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5" y="500090"/>
            <a:ext cx="914197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Exploración</a:t>
            </a:r>
            <a:endParaRPr lang="es-ES" sz="32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2143116"/>
            <a:ext cx="828680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142844" y="1142984"/>
            <a:ext cx="8858312" cy="5572164"/>
          </a:xfrm>
          <a:prstGeom prst="roundRect">
            <a:avLst/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endParaRPr lang="es-ES" sz="1400" dirty="0">
              <a:solidFill>
                <a:schemeClr val="tx1"/>
              </a:solidFill>
            </a:endParaRPr>
          </a:p>
        </p:txBody>
      </p:sp>
      <p:pic>
        <p:nvPicPr>
          <p:cNvPr id="8" name="7 Imagen" descr="Exploración 0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8" y="1298284"/>
            <a:ext cx="7715272" cy="52299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5 Imagen" descr="Diagrama del proceso v01 - rojo - E07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5" y="500090"/>
            <a:ext cx="914197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Generación de hipótesis y conclusiones</a:t>
            </a:r>
            <a:endParaRPr lang="es-ES" sz="32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2143116"/>
            <a:ext cx="828680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5 Imagen" descr="Diagrama del proceso v01 - rojo - E07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5" y="500090"/>
            <a:ext cx="914197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Generación de hipótesis y conclusiones</a:t>
            </a:r>
            <a:endParaRPr lang="es-ES" sz="32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2143116"/>
            <a:ext cx="828680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142844" y="1142984"/>
            <a:ext cx="8858312" cy="5572164"/>
          </a:xfrm>
          <a:prstGeom prst="roundRect">
            <a:avLst/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2242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2244" name="Rectangle 20"/>
          <p:cNvSpPr>
            <a:spLocks noChangeArrowheads="1"/>
          </p:cNvSpPr>
          <p:nvPr/>
        </p:nvSpPr>
        <p:spPr bwMode="auto">
          <a:xfrm>
            <a:off x="914400" y="1981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2245" name="Rectangle 21"/>
          <p:cNvSpPr>
            <a:spLocks noChangeArrowheads="1"/>
          </p:cNvSpPr>
          <p:nvPr/>
        </p:nvSpPr>
        <p:spPr bwMode="auto">
          <a:xfrm>
            <a:off x="0" y="26289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2246" name="Rectangle 22"/>
          <p:cNvSpPr>
            <a:spLocks noChangeArrowheads="1"/>
          </p:cNvSpPr>
          <p:nvPr/>
        </p:nvSpPr>
        <p:spPr bwMode="auto">
          <a:xfrm>
            <a:off x="914400" y="3276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52250" name="Picture 2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24256" y="5391159"/>
            <a:ext cx="466725" cy="190500"/>
          </a:xfrm>
          <a:prstGeom prst="rect">
            <a:avLst/>
          </a:prstGeom>
          <a:noFill/>
        </p:spPr>
      </p:pic>
      <p:pic>
        <p:nvPicPr>
          <p:cNvPr id="52249" name="Picture 2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24256" y="5676911"/>
            <a:ext cx="3876675" cy="190500"/>
          </a:xfrm>
          <a:prstGeom prst="rect">
            <a:avLst/>
          </a:prstGeom>
          <a:noFill/>
        </p:spPr>
      </p:pic>
      <p:pic>
        <p:nvPicPr>
          <p:cNvPr id="52248" name="Picture 2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24256" y="5891225"/>
            <a:ext cx="2638425" cy="190500"/>
          </a:xfrm>
          <a:prstGeom prst="rect">
            <a:avLst/>
          </a:prstGeom>
          <a:noFill/>
        </p:spPr>
      </p:pic>
      <p:pic>
        <p:nvPicPr>
          <p:cNvPr id="52247" name="Picture 23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24256" y="6105539"/>
            <a:ext cx="3057525" cy="209550"/>
          </a:xfrm>
          <a:prstGeom prst="rect">
            <a:avLst/>
          </a:prstGeom>
          <a:noFill/>
        </p:spPr>
      </p:pic>
      <p:sp>
        <p:nvSpPr>
          <p:cNvPr id="52252" name="Rectangle 2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2253" name="Rectangle 29"/>
          <p:cNvSpPr>
            <a:spLocks noChangeArrowheads="1"/>
          </p:cNvSpPr>
          <p:nvPr/>
        </p:nvSpPr>
        <p:spPr bwMode="auto">
          <a:xfrm>
            <a:off x="0" y="13335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2254" name="Rectangle 30"/>
          <p:cNvSpPr>
            <a:spLocks noChangeArrowheads="1"/>
          </p:cNvSpPr>
          <p:nvPr/>
        </p:nvSpPr>
        <p:spPr bwMode="auto">
          <a:xfrm>
            <a:off x="914400" y="1981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2255" name="Rectangle 31"/>
          <p:cNvSpPr>
            <a:spLocks noChangeArrowheads="1"/>
          </p:cNvSpPr>
          <p:nvPr/>
        </p:nvSpPr>
        <p:spPr bwMode="auto">
          <a:xfrm>
            <a:off x="0" y="26289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2256" name="Rectangle 32"/>
          <p:cNvSpPr>
            <a:spLocks noChangeArrowheads="1"/>
          </p:cNvSpPr>
          <p:nvPr/>
        </p:nvSpPr>
        <p:spPr bwMode="auto">
          <a:xfrm>
            <a:off x="914400" y="3276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2263" name="Rectangle 3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2264" name="Rectangle 40"/>
          <p:cNvSpPr>
            <a:spLocks noChangeArrowheads="1"/>
          </p:cNvSpPr>
          <p:nvPr/>
        </p:nvSpPr>
        <p:spPr bwMode="auto">
          <a:xfrm>
            <a:off x="0" y="11334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2267" name="Rectangle 43"/>
          <p:cNvSpPr>
            <a:spLocks noChangeArrowheads="1"/>
          </p:cNvSpPr>
          <p:nvPr/>
        </p:nvSpPr>
        <p:spPr bwMode="auto">
          <a:xfrm>
            <a:off x="0" y="30765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2268" name="Rectangle 44"/>
          <p:cNvSpPr>
            <a:spLocks noChangeArrowheads="1"/>
          </p:cNvSpPr>
          <p:nvPr/>
        </p:nvSpPr>
        <p:spPr bwMode="auto">
          <a:xfrm>
            <a:off x="0" y="37433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2270" name="Rectangle 4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52269" name="Picture 45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71604" y="5429264"/>
            <a:ext cx="1866900" cy="676275"/>
          </a:xfrm>
          <a:prstGeom prst="rect">
            <a:avLst/>
          </a:prstGeom>
          <a:noFill/>
        </p:spPr>
      </p:pic>
      <p:pic>
        <p:nvPicPr>
          <p:cNvPr id="35" name="34 Imagen" descr="Comparación de redes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100" y="1885952"/>
            <a:ext cx="7250925" cy="2900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5 Imagen" descr="Diagrama del proceso v01 - rojo - E07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5" y="500090"/>
            <a:ext cx="914197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Generación de hipótesis y conclusiones</a:t>
            </a:r>
            <a:endParaRPr lang="es-ES" sz="32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2143116"/>
            <a:ext cx="828680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142844" y="1142984"/>
            <a:ext cx="8858312" cy="5572164"/>
          </a:xfrm>
          <a:prstGeom prst="roundRect">
            <a:avLst/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2242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2244" name="Rectangle 20"/>
          <p:cNvSpPr>
            <a:spLocks noChangeArrowheads="1"/>
          </p:cNvSpPr>
          <p:nvPr/>
        </p:nvSpPr>
        <p:spPr bwMode="auto">
          <a:xfrm>
            <a:off x="914400" y="1981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2245" name="Rectangle 21"/>
          <p:cNvSpPr>
            <a:spLocks noChangeArrowheads="1"/>
          </p:cNvSpPr>
          <p:nvPr/>
        </p:nvSpPr>
        <p:spPr bwMode="auto">
          <a:xfrm>
            <a:off x="0" y="26289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2246" name="Rectangle 22"/>
          <p:cNvSpPr>
            <a:spLocks noChangeArrowheads="1"/>
          </p:cNvSpPr>
          <p:nvPr/>
        </p:nvSpPr>
        <p:spPr bwMode="auto">
          <a:xfrm>
            <a:off x="914400" y="3276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2252" name="Rectangle 2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2253" name="Rectangle 29"/>
          <p:cNvSpPr>
            <a:spLocks noChangeArrowheads="1"/>
          </p:cNvSpPr>
          <p:nvPr/>
        </p:nvSpPr>
        <p:spPr bwMode="auto">
          <a:xfrm>
            <a:off x="0" y="13335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2255" name="Rectangle 31"/>
          <p:cNvSpPr>
            <a:spLocks noChangeArrowheads="1"/>
          </p:cNvSpPr>
          <p:nvPr/>
        </p:nvSpPr>
        <p:spPr bwMode="auto">
          <a:xfrm>
            <a:off x="0" y="26289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2256" name="Rectangle 32"/>
          <p:cNvSpPr>
            <a:spLocks noChangeArrowheads="1"/>
          </p:cNvSpPr>
          <p:nvPr/>
        </p:nvSpPr>
        <p:spPr bwMode="auto">
          <a:xfrm>
            <a:off x="914400" y="3276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52262" name="Picture 3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14557" y="1428736"/>
            <a:ext cx="5343525" cy="676275"/>
          </a:xfrm>
          <a:prstGeom prst="rect">
            <a:avLst/>
          </a:prstGeom>
          <a:noFill/>
        </p:spPr>
      </p:pic>
      <p:pic>
        <p:nvPicPr>
          <p:cNvPr id="52261" name="Picture 37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14557" y="2057410"/>
            <a:ext cx="466725" cy="190500"/>
          </a:xfrm>
          <a:prstGeom prst="rect">
            <a:avLst/>
          </a:prstGeom>
          <a:noFill/>
        </p:spPr>
      </p:pic>
      <p:pic>
        <p:nvPicPr>
          <p:cNvPr id="52260" name="Picture 36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14557" y="2285992"/>
            <a:ext cx="3038475" cy="190500"/>
          </a:xfrm>
          <a:prstGeom prst="rect">
            <a:avLst/>
          </a:prstGeom>
          <a:noFill/>
        </p:spPr>
      </p:pic>
      <p:pic>
        <p:nvPicPr>
          <p:cNvPr id="52259" name="Picture 35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14557" y="2500306"/>
            <a:ext cx="2638425" cy="190500"/>
          </a:xfrm>
          <a:prstGeom prst="rect">
            <a:avLst/>
          </a:prstGeom>
          <a:noFill/>
        </p:spPr>
      </p:pic>
      <p:pic>
        <p:nvPicPr>
          <p:cNvPr id="52258" name="Picture 34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14557" y="2714620"/>
            <a:ext cx="3057525" cy="209550"/>
          </a:xfrm>
          <a:prstGeom prst="rect">
            <a:avLst/>
          </a:prstGeom>
          <a:noFill/>
        </p:spPr>
      </p:pic>
      <p:pic>
        <p:nvPicPr>
          <p:cNvPr id="52257" name="Picture 33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14557" y="2928934"/>
            <a:ext cx="3038475" cy="190500"/>
          </a:xfrm>
          <a:prstGeom prst="rect">
            <a:avLst/>
          </a:prstGeom>
          <a:noFill/>
        </p:spPr>
      </p:pic>
      <p:sp>
        <p:nvSpPr>
          <p:cNvPr id="52263" name="Rectangle 3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2264" name="Rectangle 40"/>
          <p:cNvSpPr>
            <a:spLocks noChangeArrowheads="1"/>
          </p:cNvSpPr>
          <p:nvPr/>
        </p:nvSpPr>
        <p:spPr bwMode="auto">
          <a:xfrm>
            <a:off x="0" y="11334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2265" name="Rectangle 41"/>
          <p:cNvSpPr>
            <a:spLocks noChangeArrowheads="1"/>
          </p:cNvSpPr>
          <p:nvPr/>
        </p:nvSpPr>
        <p:spPr bwMode="auto">
          <a:xfrm>
            <a:off x="914400" y="17811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2267" name="Rectangle 43"/>
          <p:cNvSpPr>
            <a:spLocks noChangeArrowheads="1"/>
          </p:cNvSpPr>
          <p:nvPr/>
        </p:nvSpPr>
        <p:spPr bwMode="auto">
          <a:xfrm>
            <a:off x="0" y="30765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2268" name="Rectangle 44"/>
          <p:cNvSpPr>
            <a:spLocks noChangeArrowheads="1"/>
          </p:cNvSpPr>
          <p:nvPr/>
        </p:nvSpPr>
        <p:spPr bwMode="auto">
          <a:xfrm>
            <a:off x="0" y="37433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2270" name="Rectangle 4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54" name="53 Imagen" descr="Curva.jpg"/>
          <p:cNvPicPr>
            <a:picLocks noChangeAspect="1"/>
          </p:cNvPicPr>
          <p:nvPr/>
        </p:nvPicPr>
        <p:blipFill>
          <a:blip r:embed="rId11"/>
          <a:srcRect l="4687" t="9405" r="4687" b="7212"/>
          <a:stretch>
            <a:fillRect/>
          </a:stretch>
        </p:blipFill>
        <p:spPr>
          <a:xfrm>
            <a:off x="1643041" y="3246710"/>
            <a:ext cx="5072099" cy="332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Integrantes</a:t>
            </a:r>
            <a:endParaRPr lang="es-ES" sz="3200" dirty="0"/>
          </a:p>
        </p:txBody>
      </p:sp>
      <p:grpSp>
        <p:nvGrpSpPr>
          <p:cNvPr id="19" name="18 Grupo"/>
          <p:cNvGrpSpPr/>
          <p:nvPr/>
        </p:nvGrpSpPr>
        <p:grpSpPr>
          <a:xfrm>
            <a:off x="2008625" y="1760557"/>
            <a:ext cx="7349721" cy="4525963"/>
            <a:chOff x="1337079" y="1760557"/>
            <a:chExt cx="7349721" cy="4525963"/>
          </a:xfrm>
        </p:grpSpPr>
        <p:sp>
          <p:nvSpPr>
            <p:cNvPr id="5" name="2 Marcador de contenido"/>
            <p:cNvSpPr txBox="1">
              <a:spLocks/>
            </p:cNvSpPr>
            <p:nvPr/>
          </p:nvSpPr>
          <p:spPr>
            <a:xfrm>
              <a:off x="2357422" y="1760557"/>
              <a:ext cx="6329378" cy="45259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/>
            <a:p>
              <a:pPr marL="342900" lvl="0" indent="-342900">
                <a:spcBef>
                  <a:spcPct val="20000"/>
                </a:spcBef>
              </a:pPr>
              <a:r>
                <a:rPr lang="es-AR" sz="2800" dirty="0" smtClean="0"/>
                <a:t>García, Mario Alejandro</a:t>
              </a:r>
            </a:p>
            <a:p>
              <a:pPr marL="342900" lvl="0" indent="-342900">
                <a:spcBef>
                  <a:spcPct val="20000"/>
                </a:spcBef>
              </a:pPr>
              <a:r>
                <a:rPr lang="es-ES" sz="2800" dirty="0" smtClean="0"/>
                <a:t>Cabral</a:t>
              </a:r>
              <a:r>
                <a:rPr lang="es-ES" sz="2800" dirty="0" smtClean="0"/>
                <a:t>, Juan </a:t>
              </a:r>
              <a:r>
                <a:rPr lang="es-ES" sz="2800" dirty="0" smtClean="0"/>
                <a:t>Bautista</a:t>
              </a:r>
              <a:endParaRPr lang="es-ES" sz="2800" dirty="0" smtClean="0"/>
            </a:p>
            <a:p>
              <a:pPr marL="342900" indent="-342900">
                <a:spcBef>
                  <a:spcPct val="20000"/>
                </a:spcBef>
              </a:pPr>
              <a:r>
                <a:rPr lang="es-ES" sz="2800" dirty="0" smtClean="0"/>
                <a:t>Gimenez </a:t>
              </a:r>
              <a:r>
                <a:rPr lang="es-ES" sz="2800" dirty="0" smtClean="0"/>
                <a:t>Pecci, María de la </a:t>
              </a:r>
              <a:r>
                <a:rPr lang="es-ES" sz="2800" dirty="0" smtClean="0"/>
                <a:t>Paz</a:t>
              </a:r>
              <a:endParaRPr lang="es-ES" sz="2800" dirty="0" smtClean="0"/>
            </a:p>
            <a:p>
              <a:pPr marL="342900" lvl="0" indent="-342900">
                <a:spcBef>
                  <a:spcPct val="20000"/>
                </a:spcBef>
              </a:pPr>
              <a:r>
                <a:rPr lang="es-ES" sz="2800" dirty="0" smtClean="0"/>
                <a:t>Vera</a:t>
              </a:r>
              <a:r>
                <a:rPr lang="es-ES" sz="2800" dirty="0" smtClean="0"/>
                <a:t>, Carlos</a:t>
              </a:r>
            </a:p>
            <a:p>
              <a:pPr marL="342900" lvl="0" indent="-342900">
                <a:spcBef>
                  <a:spcPct val="20000"/>
                </a:spcBef>
              </a:pPr>
              <a:r>
                <a:rPr lang="es-ES" sz="2800" dirty="0" smtClean="0"/>
                <a:t>Laguna</a:t>
              </a:r>
              <a:r>
                <a:rPr lang="es-ES" sz="2800" dirty="0" smtClean="0"/>
                <a:t>, Irma Graciela</a:t>
              </a:r>
            </a:p>
            <a:p>
              <a:pPr marL="342900" lvl="0" indent="-342900">
                <a:spcBef>
                  <a:spcPct val="20000"/>
                </a:spcBef>
              </a:pPr>
              <a:r>
                <a:rPr lang="es-ES" sz="2800" dirty="0" smtClean="0"/>
                <a:t>Bisonard, Eduardo Matías</a:t>
              </a:r>
            </a:p>
            <a:p>
              <a:pPr marL="342900" lvl="0" indent="-342900">
                <a:spcBef>
                  <a:spcPct val="20000"/>
                </a:spcBef>
              </a:pPr>
              <a:r>
                <a:rPr lang="es-ES" sz="2800" dirty="0" smtClean="0"/>
                <a:t>Maurino, Fernanda</a:t>
              </a:r>
            </a:p>
            <a:p>
              <a:pPr marL="342900" lvl="0" indent="-342900">
                <a:spcBef>
                  <a:spcPct val="20000"/>
                </a:spcBef>
              </a:pPr>
              <a:r>
                <a:rPr lang="es-ES" sz="2800" dirty="0" smtClean="0"/>
                <a:t>Vankeirsbilck, Inés</a:t>
              </a:r>
            </a:p>
            <a:p>
              <a:pPr marL="342900" lvl="0" indent="-342900">
                <a:spcBef>
                  <a:spcPct val="20000"/>
                </a:spcBef>
              </a:pPr>
              <a:r>
                <a:rPr lang="es-ES" sz="2800" dirty="0" smtClean="0"/>
                <a:t>Cucco, Noelia del Valle</a:t>
              </a:r>
            </a:p>
            <a:p>
              <a:pPr marL="342900" lvl="0" indent="-342900">
                <a:spcBef>
                  <a:spcPct val="20000"/>
                </a:spcBef>
              </a:pPr>
              <a:r>
                <a:rPr lang="es-ES" sz="2800" dirty="0" smtClean="0"/>
                <a:t>Nieto </a:t>
              </a:r>
              <a:r>
                <a:rPr lang="es-ES" sz="2800" dirty="0" smtClean="0"/>
                <a:t>Castillo, Adrián L.</a:t>
              </a:r>
            </a:p>
            <a:p>
              <a:pPr marL="342900" lvl="0" indent="-342900">
                <a:spcBef>
                  <a:spcPct val="20000"/>
                </a:spcBef>
                <a:buFont typeface="Arial" pitchFamily="34" charset="0"/>
                <a:buChar char="•"/>
              </a:pPr>
              <a:endPara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6" name="5 Imagen" descr="logoutn.g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000232" y="1799574"/>
              <a:ext cx="309571" cy="369856"/>
            </a:xfrm>
            <a:prstGeom prst="rect">
              <a:avLst/>
            </a:prstGeom>
          </p:spPr>
        </p:pic>
        <p:pic>
          <p:nvPicPr>
            <p:cNvPr id="9" name="8 Imagen" descr="logoutn.g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000232" y="3089638"/>
              <a:ext cx="309571" cy="369856"/>
            </a:xfrm>
            <a:prstGeom prst="rect">
              <a:avLst/>
            </a:prstGeom>
          </p:spPr>
        </p:pic>
        <p:pic>
          <p:nvPicPr>
            <p:cNvPr id="10" name="9 Imagen" descr="logoutn.g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990061" y="5273722"/>
              <a:ext cx="309571" cy="369856"/>
            </a:xfrm>
            <a:prstGeom prst="rect">
              <a:avLst/>
            </a:prstGeom>
          </p:spPr>
        </p:pic>
        <p:pic>
          <p:nvPicPr>
            <p:cNvPr id="11" name="10 Imagen" descr="logoutn.g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000232" y="5701368"/>
              <a:ext cx="309571" cy="369856"/>
            </a:xfrm>
            <a:prstGeom prst="rect">
              <a:avLst/>
            </a:prstGeom>
          </p:spPr>
        </p:pic>
        <p:pic>
          <p:nvPicPr>
            <p:cNvPr id="13" name="12 Imagen" descr="inta.gif"/>
            <p:cNvPicPr>
              <a:picLocks noChangeAspect="1"/>
            </p:cNvPicPr>
            <p:nvPr/>
          </p:nvPicPr>
          <p:blipFill>
            <a:blip r:embed="rId4"/>
            <a:srcRect l="11373" t="10300" r="10300" b="18884"/>
            <a:stretch>
              <a:fillRect/>
            </a:stretch>
          </p:blipFill>
          <p:spPr>
            <a:xfrm>
              <a:off x="2000232" y="3534689"/>
              <a:ext cx="357190" cy="322939"/>
            </a:xfrm>
            <a:prstGeom prst="rect">
              <a:avLst/>
            </a:prstGeom>
          </p:spPr>
        </p:pic>
        <p:pic>
          <p:nvPicPr>
            <p:cNvPr id="14" name="13 Imagen" descr="inta.gif"/>
            <p:cNvPicPr>
              <a:picLocks noChangeAspect="1"/>
            </p:cNvPicPr>
            <p:nvPr/>
          </p:nvPicPr>
          <p:blipFill>
            <a:blip r:embed="rId4"/>
            <a:srcRect l="11373" t="10300" r="10300" b="18884"/>
            <a:stretch>
              <a:fillRect/>
            </a:stretch>
          </p:blipFill>
          <p:spPr>
            <a:xfrm>
              <a:off x="2000232" y="4000504"/>
              <a:ext cx="357190" cy="322939"/>
            </a:xfrm>
            <a:prstGeom prst="rect">
              <a:avLst/>
            </a:prstGeom>
          </p:spPr>
        </p:pic>
        <p:pic>
          <p:nvPicPr>
            <p:cNvPr id="15" name="14 Imagen" descr="inta.gif"/>
            <p:cNvPicPr>
              <a:picLocks noChangeAspect="1"/>
            </p:cNvPicPr>
            <p:nvPr/>
          </p:nvPicPr>
          <p:blipFill>
            <a:blip r:embed="rId4"/>
            <a:srcRect l="11373" t="10300" r="10300" b="18884"/>
            <a:stretch>
              <a:fillRect/>
            </a:stretch>
          </p:blipFill>
          <p:spPr>
            <a:xfrm>
              <a:off x="2000232" y="4422439"/>
              <a:ext cx="357190" cy="322939"/>
            </a:xfrm>
            <a:prstGeom prst="rect">
              <a:avLst/>
            </a:prstGeom>
          </p:spPr>
        </p:pic>
        <p:pic>
          <p:nvPicPr>
            <p:cNvPr id="16" name="15 Imagen" descr="inta.gif"/>
            <p:cNvPicPr>
              <a:picLocks noChangeAspect="1"/>
            </p:cNvPicPr>
            <p:nvPr/>
          </p:nvPicPr>
          <p:blipFill>
            <a:blip r:embed="rId4"/>
            <a:srcRect l="11373" t="10300" r="10300" b="18884"/>
            <a:stretch>
              <a:fillRect/>
            </a:stretch>
          </p:blipFill>
          <p:spPr>
            <a:xfrm>
              <a:off x="2000232" y="4857760"/>
              <a:ext cx="357190" cy="322939"/>
            </a:xfrm>
            <a:prstGeom prst="rect">
              <a:avLst/>
            </a:prstGeom>
          </p:spPr>
        </p:pic>
        <p:pic>
          <p:nvPicPr>
            <p:cNvPr id="17" name="16 Imagen" descr="image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7079" y="3530422"/>
              <a:ext cx="591715" cy="327206"/>
            </a:xfrm>
            <a:prstGeom prst="rect">
              <a:avLst/>
            </a:prstGeom>
          </p:spPr>
        </p:pic>
      </p:grpSp>
      <p:pic>
        <p:nvPicPr>
          <p:cNvPr id="22" name="21 Imagen" descr="logout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655049" y="2274117"/>
            <a:ext cx="309571" cy="369856"/>
          </a:xfrm>
          <a:prstGeom prst="rect">
            <a:avLst/>
          </a:prstGeom>
        </p:spPr>
      </p:pic>
      <p:pic>
        <p:nvPicPr>
          <p:cNvPr id="23" name="22 Imagen" descr="inta.gif"/>
          <p:cNvPicPr>
            <a:picLocks noChangeAspect="1"/>
          </p:cNvPicPr>
          <p:nvPr/>
        </p:nvPicPr>
        <p:blipFill>
          <a:blip r:embed="rId4"/>
          <a:srcRect l="11373" t="10300" r="10300" b="18884"/>
          <a:stretch>
            <a:fillRect/>
          </a:stretch>
        </p:blipFill>
        <p:spPr>
          <a:xfrm>
            <a:off x="2655049" y="2719168"/>
            <a:ext cx="357190" cy="322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Conclusiones del proyecto</a:t>
            </a:r>
            <a:endParaRPr lang="es-ES" sz="32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1428736"/>
            <a:ext cx="8286808" cy="48577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s-ES" sz="2400" dirty="0" smtClean="0"/>
              <a:t>Según el índice calculado, la variabilidad del Mal de Río Cuarto virus, ha disminuido con el tiempo, habiendo una clara división del indicador en la campaña posterior a la epidemia de la campaña 1996/97.</a:t>
            </a:r>
          </a:p>
          <a:p>
            <a:pPr marL="342900" lvl="0" indent="-342900">
              <a:spcBef>
                <a:spcPct val="20000"/>
              </a:spcBef>
            </a:pPr>
            <a:endParaRPr lang="es-ES" sz="24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s-ES" sz="2400" dirty="0" smtClean="0"/>
              <a:t>La utilización de redes en el proceso de KDD resultó muy satisfactoria y logró resaltar un comportamiento del objeto de estudio que no había sido evidente hasta el momento.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AR" sz="2400" dirty="0" smtClean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s-ES" sz="2400" dirty="0" smtClean="0"/>
              <a:t>En un proceso centrado en la persona (</a:t>
            </a:r>
            <a:r>
              <a:rPr lang="es-ES" sz="2400" i="1" dirty="0" err="1" smtClean="0"/>
              <a:t>human-centered</a:t>
            </a:r>
            <a:r>
              <a:rPr lang="es-ES" sz="2400" dirty="0" smtClean="0"/>
              <a:t>), donde la creatividad y experiencia del analista juega un rol fundamental, la herramienta propuesta es capaz de ofrecer una perspectiva novedosa y complementaria con las demás técnicas del proceso de KDD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4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1428736"/>
            <a:ext cx="8286808" cy="4857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4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6 Imagen" descr="Yatel 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705" y="2514520"/>
            <a:ext cx="2184589" cy="1828959"/>
          </a:xfrm>
          <a:prstGeom prst="rect">
            <a:avLst/>
          </a:prstGeom>
        </p:spPr>
      </p:pic>
      <p:pic>
        <p:nvPicPr>
          <p:cNvPr id="8" name="7 Imagen" descr="Yatel 3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4546" y="1221998"/>
            <a:ext cx="4571608" cy="2331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1428736"/>
            <a:ext cx="8286808" cy="4857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4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9 Imagen" descr="yatelinf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1181" y="1807563"/>
            <a:ext cx="8395661" cy="3764577"/>
          </a:xfrm>
          <a:prstGeom prst="rect">
            <a:avLst/>
          </a:prstGeom>
        </p:spPr>
      </p:pic>
      <p:sp>
        <p:nvSpPr>
          <p:cNvPr id="11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Arquitectura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1428736"/>
            <a:ext cx="8286808" cy="4857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4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9 Imagen" descr="2012-11-03-010003_1115x702_scro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62" y="1628537"/>
            <a:ext cx="7291410" cy="4872297"/>
          </a:xfrm>
          <a:prstGeom prst="rect">
            <a:avLst/>
          </a:prstGeom>
        </p:spPr>
      </p:pic>
      <p:sp>
        <p:nvSpPr>
          <p:cNvPr id="11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Como librería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Preguntas…</a:t>
            </a:r>
            <a:endParaRPr lang="es-ES" sz="32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1428736"/>
            <a:ext cx="8286808" cy="4857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s-ES" sz="24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5 Imagen" descr="blue_question_mark_button-d1459463237791279817g1z_325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24187" y="1881187"/>
            <a:ext cx="3095625" cy="3095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Yatel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705" y="2514520"/>
            <a:ext cx="2184589" cy="1828959"/>
          </a:xfrm>
          <a:prstGeom prst="rect">
            <a:avLst/>
          </a:prstGeom>
        </p:spPr>
      </p:pic>
      <p:pic>
        <p:nvPicPr>
          <p:cNvPr id="5" name="4 Imagen" descr="Yatel 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396" y="1809952"/>
            <a:ext cx="6349207" cy="3238095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0" y="50004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Gracias!!</a:t>
            </a:r>
            <a:endParaRPr kumimoji="0" lang="es-E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Knowledge Discovery in Database (KDD)</a:t>
            </a:r>
            <a:endParaRPr lang="es-ES" sz="32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2143116"/>
            <a:ext cx="828680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s-A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</a:t>
            </a:r>
            <a:r>
              <a:rPr lang="es-ES" sz="2800" dirty="0" smtClean="0"/>
              <a:t> un proceso no trivial de identificación de información útil y desconocida que permanece oculta en una base de datos [</a:t>
            </a:r>
            <a:r>
              <a:rPr lang="es-ES" sz="2800" dirty="0" err="1" smtClean="0"/>
              <a:t>Fayyad</a:t>
            </a:r>
            <a:r>
              <a:rPr lang="es-ES" sz="2800" dirty="0" smtClean="0"/>
              <a:t>, 1996]</a:t>
            </a:r>
          </a:p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s-ES" sz="2800" dirty="0" smtClean="0"/>
              <a:t>Es un proceso centrado en la persona (</a:t>
            </a:r>
            <a:r>
              <a:rPr lang="es-ES" sz="2800" i="1" dirty="0" err="1" smtClean="0"/>
              <a:t>human-centered</a:t>
            </a:r>
            <a:r>
              <a:rPr lang="es-ES" sz="2800" dirty="0" smtClean="0"/>
              <a:t>) [</a:t>
            </a:r>
            <a:r>
              <a:rPr lang="es-ES" sz="2800" dirty="0" err="1" smtClean="0"/>
              <a:t>Brachman</a:t>
            </a:r>
            <a:r>
              <a:rPr lang="es-ES" sz="2800" dirty="0" smtClean="0"/>
              <a:t>, 1996]</a:t>
            </a:r>
          </a:p>
          <a:p>
            <a:pPr marL="342900" lvl="0" indent="-342900">
              <a:spcBef>
                <a:spcPct val="20000"/>
              </a:spcBef>
            </a:pPr>
            <a:endParaRPr kumimoji="0" lang="es-A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i="1" dirty="0" smtClean="0"/>
              <a:t>Mal de Río Cuarto virus</a:t>
            </a:r>
            <a:endParaRPr lang="es-ES" sz="3200" i="1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2143116"/>
            <a:ext cx="8286808" cy="41434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s-A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Análisis electroforético:</a:t>
            </a:r>
          </a:p>
          <a:p>
            <a:pPr marL="342900" lvl="0" indent="-342900">
              <a:spcBef>
                <a:spcPct val="20000"/>
              </a:spcBef>
            </a:pPr>
            <a:endParaRPr lang="es-AR" sz="2800" dirty="0" smtClean="0"/>
          </a:p>
          <a:p>
            <a:pPr marL="342900" lvl="0" indent="-342900">
              <a:spcBef>
                <a:spcPct val="20000"/>
              </a:spcBef>
            </a:pPr>
            <a:endParaRPr kumimoji="0" lang="es-A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es-A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s-ES" sz="2800" dirty="0" smtClean="0"/>
              <a:t>Base de datos formada por perfiles electroforéticos + atributos que definen el ambiente de la planta</a:t>
            </a:r>
          </a:p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s-ES" sz="2800" dirty="0" smtClean="0"/>
              <a:t>Resultados de estudios anteriores: Algunos segmentos electroforéticos dependen de otros</a:t>
            </a:r>
          </a:p>
          <a:p>
            <a:pPr marL="342900" lvl="0" indent="-342900">
              <a:spcBef>
                <a:spcPct val="20000"/>
              </a:spcBef>
            </a:pPr>
            <a:endParaRPr kumimoji="0" lang="es-A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5 Imagen" descr="Poster 1200x900 - 05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715008" y="1357298"/>
            <a:ext cx="1357322" cy="3071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Network </a:t>
            </a:r>
            <a:r>
              <a:rPr lang="es-AR" sz="3200" dirty="0" err="1" smtClean="0"/>
              <a:t>Science</a:t>
            </a:r>
            <a:endParaRPr lang="es-ES" sz="32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428596" y="2143116"/>
            <a:ext cx="828680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s-ES" sz="2800" dirty="0" smtClean="0"/>
              <a:t>Es el estudio de las redes que representan fenómenos físicos, biológicos y sociales conduciendo a modelos predictivos de estos fenómenos.</a:t>
            </a:r>
          </a:p>
          <a:p>
            <a:pPr marL="342900" lvl="0" indent="-342900">
              <a:spcBef>
                <a:spcPct val="20000"/>
              </a:spcBef>
            </a:pPr>
            <a:endParaRPr lang="es-ES" sz="28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s-ES" sz="2800" dirty="0" smtClean="0"/>
              <a:t>Topologías</a:t>
            </a:r>
          </a:p>
          <a:p>
            <a:pPr marL="342900" lvl="0" indent="-342900">
              <a:spcBef>
                <a:spcPct val="20000"/>
              </a:spcBef>
            </a:pPr>
            <a:endParaRPr lang="es-AR" sz="28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s-AR" sz="2800" dirty="0" smtClean="0"/>
              <a:t>Características comunes</a:t>
            </a:r>
            <a:endParaRPr lang="es-E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4 Imagen" descr="Biological network - 1745-6150-4-12-s4 Interacciones prot-ptot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30" t="16997" r="7746" b="5664"/>
          <a:stretch>
            <a:fillRect/>
          </a:stretch>
        </p:blipFill>
        <p:spPr>
          <a:xfrm>
            <a:off x="142844" y="214290"/>
            <a:ext cx="8858312" cy="6500858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3000364" y="6315038"/>
            <a:ext cx="3357586" cy="400110"/>
          </a:xfrm>
          <a:solidFill>
            <a:schemeClr val="bg1">
              <a:alpha val="86000"/>
            </a:schemeClr>
          </a:solidFill>
        </p:spPr>
        <p:txBody>
          <a:bodyPr wrap="square">
            <a:spAutoFit/>
          </a:bodyPr>
          <a:lstStyle/>
          <a:p>
            <a:r>
              <a:rPr lang="es-AR" sz="2000" dirty="0" smtClean="0"/>
              <a:t>Interacción proteína-proteína</a:t>
            </a:r>
            <a:endParaRPr lang="es-E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4 Imagen" descr="silicon-social-network1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2042" b="56584"/>
          <a:stretch>
            <a:fillRect/>
          </a:stretch>
        </p:blipFill>
        <p:spPr>
          <a:xfrm>
            <a:off x="428596" y="142852"/>
            <a:ext cx="8358214" cy="6357982"/>
          </a:xfrm>
          <a:prstGeom prst="rect">
            <a:avLst/>
          </a:prstGeom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3000364" y="6315038"/>
            <a:ext cx="3357586" cy="400110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s-AR" sz="2000" dirty="0" smtClean="0">
                <a:latin typeface="+mj-lt"/>
                <a:ea typeface="+mj-ea"/>
                <a:cs typeface="+mj-cs"/>
              </a:rPr>
              <a:t>Redes sociales/económicas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wide01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" name="17 Rectángulo redondeado"/>
          <p:cNvSpPr/>
          <p:nvPr/>
        </p:nvSpPr>
        <p:spPr>
          <a:xfrm>
            <a:off x="136478" y="142852"/>
            <a:ext cx="8884692" cy="6599142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4 Imagen" descr="EEUU energía - esnet_usa_map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" y="571480"/>
            <a:ext cx="8686800" cy="5242560"/>
          </a:xfrm>
          <a:prstGeom prst="rect">
            <a:avLst/>
          </a:prstGeom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3000364" y="6315038"/>
            <a:ext cx="3357586" cy="400110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s-ES" sz="2000" dirty="0" smtClean="0">
                <a:latin typeface="+mj-lt"/>
                <a:ea typeface="+mj-ea"/>
                <a:cs typeface="+mj-cs"/>
              </a:rPr>
              <a:t>Red de distribución de energía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8190</TotalTime>
  <Words>922</Words>
  <Application>Microsoft Office PowerPoint</Application>
  <PresentationFormat>Presentación en pantalla (4:3)</PresentationFormat>
  <Paragraphs>175</Paragraphs>
  <Slides>35</Slides>
  <Notes>31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6" baseType="lpstr">
      <vt:lpstr>Tema de Office</vt:lpstr>
      <vt:lpstr>Diapositiva 1</vt:lpstr>
      <vt:lpstr>Caracterización del Sistema Mal de Río Cuarto del Maíz mediante Minería de Datos y Análisis de Redes</vt:lpstr>
      <vt:lpstr>Integrantes</vt:lpstr>
      <vt:lpstr>Knowledge Discovery in Database (KDD)</vt:lpstr>
      <vt:lpstr>Mal de Río Cuarto virus</vt:lpstr>
      <vt:lpstr>Network Science</vt:lpstr>
      <vt:lpstr>Interacción proteína-proteína</vt:lpstr>
      <vt:lpstr>Diapositiva 8</vt:lpstr>
      <vt:lpstr>Diapositiva 9</vt:lpstr>
      <vt:lpstr>Diapositiva 10</vt:lpstr>
      <vt:lpstr>Diapositiva 11</vt:lpstr>
      <vt:lpstr>Network Science</vt:lpstr>
      <vt:lpstr>Proceso de análisis</vt:lpstr>
      <vt:lpstr>Identificación y representación de haplotipos</vt:lpstr>
      <vt:lpstr>Identificación y representación de haplotipos</vt:lpstr>
      <vt:lpstr>Identificación y representación de haplotipos</vt:lpstr>
      <vt:lpstr>Definición de medidas de distancia</vt:lpstr>
      <vt:lpstr>Definición de medidas de distancia</vt:lpstr>
      <vt:lpstr>Cálculo de distancias</vt:lpstr>
      <vt:lpstr>Cálculo de distancias</vt:lpstr>
      <vt:lpstr>Creación de la red</vt:lpstr>
      <vt:lpstr>Creación de la red</vt:lpstr>
      <vt:lpstr>Visualización y análisis topológico</vt:lpstr>
      <vt:lpstr>Visualización y análisis topológico</vt:lpstr>
      <vt:lpstr>Exploración</vt:lpstr>
      <vt:lpstr>Exploración</vt:lpstr>
      <vt:lpstr>Generación de hipótesis y conclusiones</vt:lpstr>
      <vt:lpstr>Generación de hipótesis y conclusiones</vt:lpstr>
      <vt:lpstr>Generación de hipótesis y conclusiones</vt:lpstr>
      <vt:lpstr>Conclusiones del proyecto</vt:lpstr>
      <vt:lpstr>Diapositiva 31</vt:lpstr>
      <vt:lpstr>Diapositiva 32</vt:lpstr>
      <vt:lpstr>Diapositiva 33</vt:lpstr>
      <vt:lpstr>Preguntas…</vt:lpstr>
      <vt:lpstr>Diapositiva 35</vt:lpstr>
    </vt:vector>
  </TitlesOfParts>
  <Company>Calvin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Susan</dc:creator>
  <cp:lastModifiedBy>Susan</cp:lastModifiedBy>
  <cp:revision>50</cp:revision>
  <dcterms:created xsi:type="dcterms:W3CDTF">2011-12-13T23:52:50Z</dcterms:created>
  <dcterms:modified xsi:type="dcterms:W3CDTF">2012-11-14T03:55:26Z</dcterms:modified>
</cp:coreProperties>
</file>